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sldIdLst>
    <p:sldId id="256" r:id="rId3"/>
    <p:sldId id="278" r:id="rId4"/>
    <p:sldId id="279" r:id="rId5"/>
    <p:sldId id="280" r:id="rId6"/>
    <p:sldId id="258" r:id="rId7"/>
    <p:sldId id="270" r:id="rId8"/>
    <p:sldId id="257" r:id="rId9"/>
    <p:sldId id="260" r:id="rId10"/>
    <p:sldId id="273" r:id="rId11"/>
    <p:sldId id="281" r:id="rId12"/>
    <p:sldId id="282" r:id="rId13"/>
    <p:sldId id="264" r:id="rId14"/>
    <p:sldId id="261" r:id="rId15"/>
    <p:sldId id="265" r:id="rId16"/>
    <p:sldId id="274" r:id="rId17"/>
    <p:sldId id="266" r:id="rId18"/>
    <p:sldId id="267" r:id="rId19"/>
    <p:sldId id="268" r:id="rId20"/>
    <p:sldId id="262" r:id="rId21"/>
    <p:sldId id="275" r:id="rId22"/>
    <p:sldId id="263" r:id="rId23"/>
    <p:sldId id="271" r:id="rId24"/>
    <p:sldId id="272" r:id="rId25"/>
    <p:sldId id="276" r:id="rId26"/>
    <p:sldId id="277" r:id="rId27"/>
    <p:sldId id="269" r:id="rId28"/>
    <p:sldId id="259" r:id="rId2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C46-47EE-9858-F2C9C890F414}"/>
              </c:ext>
            </c:extLst>
          </c:dPt>
          <c:val>
            <c:numRef>
              <c:f>Sheet1!$B$3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C46-47EE-9858-F2C9C890F4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2700" cap="rnd" cmpd="sng" algn="ctr">
      <a:noFill/>
      <a:prstDash val="solid"/>
    </a:ln>
    <a:effectLst/>
  </c:spPr>
  <c:txPr>
    <a:bodyPr/>
    <a:lstStyle/>
    <a:p>
      <a:pPr>
        <a:defRPr sz="1800"/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63E-4124-A10F-2E3CB3D7B587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63E-4124-A10F-2E3CB3D7B587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63E-4124-A10F-2E3CB3D7B5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h-TH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DA0-4484-BF9B-B092ACA07D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DA0-4484-BF9B-B092ACA07D77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DA0-4484-BF9B-B092ACA07D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2700" cap="rnd" cmpd="sng" algn="ctr">
      <a:noFill/>
      <a:prstDash val="solid"/>
    </a:ln>
    <a:effectLst/>
  </c:spPr>
  <c:txPr>
    <a:bodyPr/>
    <a:lstStyle/>
    <a:p>
      <a:pPr>
        <a:defRPr sz="1800"/>
      </a:pPr>
      <a:endParaRPr lang="th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0B0-4120-A80D-6BA2636B7FFE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0B0-4120-A80D-6BA2636B7FFE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0B0-4120-A80D-6BA2636B7F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2700" cap="rnd" cmpd="sng" algn="ctr">
      <a:noFill/>
      <a:prstDash val="solid"/>
    </a:ln>
    <a:effectLst/>
  </c:spPr>
  <c:txPr>
    <a:bodyPr/>
    <a:lstStyle/>
    <a:p>
      <a:pPr>
        <a:defRPr sz="1800"/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915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5798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288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47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0420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8840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6954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0708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6310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9662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5837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801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047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066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3743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88400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4309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77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4342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740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989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776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5709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84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404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002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217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200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A6264-0421-4914-90A3-EB8ECE0C1538}" type="datetimeFigureOut">
              <a:rPr lang="th-TH" smtClean="0"/>
              <a:t>10/03/63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D8B7A-606F-4F53-93DF-57F1FCA486C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910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42C09977-9158-4A6F-A1E2-3FEC7782F9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" y="1"/>
            <a:ext cx="12192000" cy="6858000"/>
          </a:xfrm>
          <a:prstGeom prst="rect">
            <a:avLst/>
          </a:prstGeom>
        </p:spPr>
      </p:pic>
      <p:sp>
        <p:nvSpPr>
          <p:cNvPr id="6" name="Freeform: Shape 32">
            <a:extLst>
              <a:ext uri="{FF2B5EF4-FFF2-40B4-BE49-F238E27FC236}">
                <a16:creationId xmlns:a16="http://schemas.microsoft.com/office/drawing/2014/main" xmlns="" id="{00D70180-E223-4DFB-BE15-34176C5B4746}"/>
              </a:ext>
            </a:extLst>
          </p:cNvPr>
          <p:cNvSpPr/>
          <p:nvPr/>
        </p:nvSpPr>
        <p:spPr>
          <a:xfrm rot="10800000" flipH="1">
            <a:off x="0" y="0"/>
            <a:ext cx="3004233" cy="5012046"/>
          </a:xfrm>
          <a:custGeom>
            <a:avLst/>
            <a:gdLst>
              <a:gd name="connsiteX0" fmla="*/ 0 w 3004233"/>
              <a:gd name="connsiteY0" fmla="*/ 5012046 h 5012046"/>
              <a:gd name="connsiteX1" fmla="*/ 1337174 w 3004233"/>
              <a:gd name="connsiteY1" fmla="*/ 5012046 h 5012046"/>
              <a:gd name="connsiteX2" fmla="*/ 3004233 w 3004233"/>
              <a:gd name="connsiteY2" fmla="*/ 3223381 h 5012046"/>
              <a:gd name="connsiteX3" fmla="*/ 0 w 3004233"/>
              <a:gd name="connsiteY3" fmla="*/ 0 h 501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4233" h="5012046">
                <a:moveTo>
                  <a:pt x="0" y="5012046"/>
                </a:moveTo>
                <a:lnTo>
                  <a:pt x="1337174" y="5012046"/>
                </a:lnTo>
                <a:lnTo>
                  <a:pt x="3004233" y="32233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31">
            <a:extLst>
              <a:ext uri="{FF2B5EF4-FFF2-40B4-BE49-F238E27FC236}">
                <a16:creationId xmlns:a16="http://schemas.microsoft.com/office/drawing/2014/main" xmlns="" id="{0C9999AB-ED6E-4BFB-B64A-0AAED49EA2F7}"/>
              </a:ext>
            </a:extLst>
          </p:cNvPr>
          <p:cNvSpPr/>
          <p:nvPr/>
        </p:nvSpPr>
        <p:spPr>
          <a:xfrm rot="10800000" flipH="1">
            <a:off x="0" y="0"/>
            <a:ext cx="4536138" cy="6655698"/>
          </a:xfrm>
          <a:custGeom>
            <a:avLst/>
            <a:gdLst>
              <a:gd name="connsiteX0" fmla="*/ 0 w 4536138"/>
              <a:gd name="connsiteY0" fmla="*/ 6655698 h 6655698"/>
              <a:gd name="connsiteX1" fmla="*/ 2869079 w 4536138"/>
              <a:gd name="connsiteY1" fmla="*/ 6655698 h 6655698"/>
              <a:gd name="connsiteX2" fmla="*/ 4536138 w 4536138"/>
              <a:gd name="connsiteY2" fmla="*/ 4867033 h 6655698"/>
              <a:gd name="connsiteX3" fmla="*/ 0 w 4536138"/>
              <a:gd name="connsiteY3" fmla="*/ 0 h 6655698"/>
              <a:gd name="connsiteX4" fmla="*/ 0 w 4536138"/>
              <a:gd name="connsiteY4" fmla="*/ 3325467 h 6655698"/>
              <a:gd name="connsiteX5" fmla="*/ 1436760 w 4536138"/>
              <a:gd name="connsiteY5" fmla="*/ 4867033 h 6655698"/>
              <a:gd name="connsiteX6" fmla="*/ 0 w 4536138"/>
              <a:gd name="connsiteY6" fmla="*/ 6408599 h 665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6138" h="6655698">
                <a:moveTo>
                  <a:pt x="0" y="6655698"/>
                </a:moveTo>
                <a:lnTo>
                  <a:pt x="2869079" y="6655698"/>
                </a:lnTo>
                <a:lnTo>
                  <a:pt x="4536138" y="4867033"/>
                </a:lnTo>
                <a:lnTo>
                  <a:pt x="0" y="0"/>
                </a:lnTo>
                <a:lnTo>
                  <a:pt x="0" y="3325467"/>
                </a:lnTo>
                <a:lnTo>
                  <a:pt x="1436760" y="4867033"/>
                </a:lnTo>
                <a:lnTo>
                  <a:pt x="0" y="6408599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30">
            <a:extLst>
              <a:ext uri="{FF2B5EF4-FFF2-40B4-BE49-F238E27FC236}">
                <a16:creationId xmlns:a16="http://schemas.microsoft.com/office/drawing/2014/main" xmlns="" id="{7B550B44-416B-43DF-81A1-4B49B9AC9A27}"/>
              </a:ext>
            </a:extLst>
          </p:cNvPr>
          <p:cNvSpPr/>
          <p:nvPr/>
        </p:nvSpPr>
        <p:spPr>
          <a:xfrm rot="10800000" flipH="1">
            <a:off x="-29788" y="0"/>
            <a:ext cx="6068041" cy="6858000"/>
          </a:xfrm>
          <a:custGeom>
            <a:avLst/>
            <a:gdLst>
              <a:gd name="connsiteX0" fmla="*/ 1301604 w 6068041"/>
              <a:gd name="connsiteY0" fmla="*/ 6858000 h 6858000"/>
              <a:gd name="connsiteX1" fmla="*/ 4400982 w 6068041"/>
              <a:gd name="connsiteY1" fmla="*/ 6858000 h 6858000"/>
              <a:gd name="connsiteX2" fmla="*/ 6068041 w 6068041"/>
              <a:gd name="connsiteY2" fmla="*/ 5069335 h 6858000"/>
              <a:gd name="connsiteX3" fmla="*/ 1343355 w 6068041"/>
              <a:gd name="connsiteY3" fmla="*/ 0 h 6858000"/>
              <a:gd name="connsiteX4" fmla="*/ 0 w 6068041"/>
              <a:gd name="connsiteY4" fmla="*/ 0 h 6858000"/>
              <a:gd name="connsiteX5" fmla="*/ 0 w 6068041"/>
              <a:gd name="connsiteY5" fmla="*/ 1884119 h 6858000"/>
              <a:gd name="connsiteX6" fmla="*/ 2968663 w 6068041"/>
              <a:gd name="connsiteY6" fmla="*/ 50693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8041" h="6858000">
                <a:moveTo>
                  <a:pt x="1301604" y="6858000"/>
                </a:moveTo>
                <a:lnTo>
                  <a:pt x="4400982" y="6858000"/>
                </a:lnTo>
                <a:lnTo>
                  <a:pt x="6068041" y="5069335"/>
                </a:lnTo>
                <a:lnTo>
                  <a:pt x="1343355" y="0"/>
                </a:lnTo>
                <a:lnTo>
                  <a:pt x="0" y="0"/>
                </a:lnTo>
                <a:lnTo>
                  <a:pt x="0" y="1884119"/>
                </a:lnTo>
                <a:lnTo>
                  <a:pt x="2968663" y="5069335"/>
                </a:lnTo>
                <a:close/>
              </a:path>
            </a:pathLst>
          </a:custGeom>
          <a:solidFill>
            <a:schemeClr val="accent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19AAFCDF-1BF2-45BC-803A-E98B80AC7157}"/>
              </a:ext>
            </a:extLst>
          </p:cNvPr>
          <p:cNvSpPr txBox="1"/>
          <p:nvPr/>
        </p:nvSpPr>
        <p:spPr>
          <a:xfrm>
            <a:off x="465867" y="1031597"/>
            <a:ext cx="572165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Project </a:t>
            </a:r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Advanced Computer Programming</a:t>
            </a:r>
            <a:endParaRPr lang="ko-KR" altLang="en-US" sz="3200" dirty="0">
              <a:solidFill>
                <a:schemeClr val="accent3">
                  <a:lumMod val="20000"/>
                  <a:lumOff val="80000"/>
                </a:schemeClr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xmlns="" id="{0C3D64FA-E20B-45B7-A646-FBA620A69637}"/>
              </a:ext>
            </a:extLst>
          </p:cNvPr>
          <p:cNvSpPr txBox="1"/>
          <p:nvPr/>
        </p:nvSpPr>
        <p:spPr>
          <a:xfrm>
            <a:off x="465867" y="2028969"/>
            <a:ext cx="564373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โปรแกรมรายรับและรายจ่าย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  <a:p>
            <a:pPr algn="ctr"/>
            <a:r>
              <a:rPr lang="th-TH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ดร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.</a:t>
            </a:r>
            <a:r>
              <a:rPr lang="th-TH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 จิรารัตน์ เอี่ยมสอาด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0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496226" y="466843"/>
            <a:ext cx="8758727" cy="25840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form2.Show</a:t>
            </a:r>
            <a:r>
              <a:rPr lang="en-US" sz="1800" dirty="0" smtClean="0"/>
              <a:t>();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     </a:t>
            </a:r>
            <a:r>
              <a:rPr lang="en-US" sz="1800" dirty="0" err="1"/>
              <a:t>var</a:t>
            </a:r>
            <a:r>
              <a:rPr lang="en-US" sz="1800" dirty="0"/>
              <a:t> node_in2 = new </a:t>
            </a:r>
            <a:r>
              <a:rPr lang="en-US" sz="1800" dirty="0" err="1"/>
              <a:t>start_Monthin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     {</a:t>
            </a:r>
          </a:p>
          <a:p>
            <a:pPr marL="0" indent="0">
              <a:buNone/>
            </a:pPr>
            <a:r>
              <a:rPr lang="en-US" sz="1800" dirty="0"/>
              <a:t>                    Number = </a:t>
            </a:r>
            <a:r>
              <a:rPr lang="en-US" sz="1800" dirty="0" err="1"/>
              <a:t>Convert.ToString</a:t>
            </a:r>
            <a:r>
              <a:rPr lang="en-US" sz="1800" dirty="0"/>
              <a:t>(0)</a:t>
            </a:r>
          </a:p>
          <a:p>
            <a:pPr marL="0" indent="0">
              <a:buNone/>
            </a:pPr>
            <a:r>
              <a:rPr lang="en-US" sz="1800" dirty="0"/>
              <a:t>                };</a:t>
            </a:r>
          </a:p>
          <a:p>
            <a:pPr marL="0" indent="0">
              <a:buNone/>
            </a:pPr>
            <a:r>
              <a:rPr lang="en-US" sz="1800" dirty="0"/>
              <a:t>                </a:t>
            </a:r>
            <a:r>
              <a:rPr lang="en-US" sz="1800" dirty="0" err="1"/>
              <a:t>SetResponse</a:t>
            </a:r>
            <a:r>
              <a:rPr lang="en-US" sz="1800" dirty="0"/>
              <a:t> node2 = await </a:t>
            </a:r>
            <a:r>
              <a:rPr lang="en-US" sz="1800" dirty="0" err="1"/>
              <a:t>client.SetTaskAsync</a:t>
            </a:r>
            <a:r>
              <a:rPr lang="en-US" sz="1800" dirty="0"/>
              <a:t>($"</a:t>
            </a:r>
            <a:r>
              <a:rPr lang="en-US" sz="1800" dirty="0" err="1"/>
              <a:t>Start_in</a:t>
            </a:r>
            <a:r>
              <a:rPr lang="en-US" sz="1800" dirty="0"/>
              <a:t>:{</a:t>
            </a:r>
            <a:r>
              <a:rPr lang="en-US" sz="1800" dirty="0" err="1"/>
              <a:t>month_in</a:t>
            </a:r>
            <a:r>
              <a:rPr lang="en-US" sz="1800" dirty="0"/>
              <a:t>}", node_in2</a:t>
            </a:r>
            <a:r>
              <a:rPr lang="en-US" sz="1800" dirty="0" smtClean="0"/>
              <a:t>);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smtClean="0"/>
              <a:t>}</a:t>
            </a:r>
            <a:endParaRPr lang="en-US" sz="1800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366259" y="323164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1800" dirty="0" err="1"/>
              <a:t>else</a:t>
            </a:r>
            <a:r>
              <a:rPr lang="th-TH" sz="1800" dirty="0"/>
              <a:t> </a:t>
            </a:r>
            <a:r>
              <a:rPr lang="th-TH" sz="1800" dirty="0" err="1"/>
              <a:t>if</a:t>
            </a:r>
            <a:r>
              <a:rPr lang="th-TH" sz="1800" dirty="0"/>
              <a:t> (</a:t>
            </a:r>
            <a:r>
              <a:rPr lang="th-TH" sz="1800" dirty="0" err="1"/>
              <a:t>radi_myout.Checked</a:t>
            </a:r>
            <a:r>
              <a:rPr lang="th-TH" sz="1800" dirty="0"/>
              <a:t> == </a:t>
            </a:r>
            <a:r>
              <a:rPr lang="th-TH" sz="1800" dirty="0" err="1"/>
              <a:t>true</a:t>
            </a:r>
            <a:r>
              <a:rPr lang="th-TH" sz="1800" dirty="0"/>
              <a:t>)</a:t>
            </a:r>
          </a:p>
          <a:p>
            <a:r>
              <a:rPr lang="th-TH" sz="1800" dirty="0"/>
              <a:t>            {</a:t>
            </a:r>
          </a:p>
          <a:p>
            <a:endParaRPr lang="th-TH" sz="1800" dirty="0"/>
          </a:p>
          <a:p>
            <a:r>
              <a:rPr lang="th-TH" sz="1800" dirty="0"/>
              <a:t>                </a:t>
            </a:r>
            <a:r>
              <a:rPr lang="th-TH" sz="1800" dirty="0" err="1"/>
              <a:t>this.Hide</a:t>
            </a:r>
            <a:r>
              <a:rPr lang="th-TH" sz="1800" dirty="0"/>
              <a:t>();</a:t>
            </a:r>
          </a:p>
          <a:p>
            <a:r>
              <a:rPr lang="th-TH" sz="1800" dirty="0"/>
              <a:t>                </a:t>
            </a:r>
            <a:r>
              <a:rPr lang="th-TH" sz="1800" dirty="0" err="1"/>
              <a:t>for</a:t>
            </a:r>
            <a:r>
              <a:rPr lang="th-TH" sz="1800" dirty="0"/>
              <a:t> (</a:t>
            </a:r>
            <a:r>
              <a:rPr lang="th-TH" sz="1800" dirty="0" err="1"/>
              <a:t>int</a:t>
            </a:r>
            <a:r>
              <a:rPr lang="th-TH" sz="1800" dirty="0"/>
              <a:t> i = 0; i &lt;= </a:t>
            </a:r>
            <a:r>
              <a:rPr lang="th-TH" sz="1800" dirty="0" err="1"/>
              <a:t>month.Length</a:t>
            </a:r>
            <a:r>
              <a:rPr lang="th-TH" sz="1800" dirty="0"/>
              <a:t>; i++)</a:t>
            </a:r>
          </a:p>
          <a:p>
            <a:r>
              <a:rPr lang="th-TH" sz="1800" dirty="0"/>
              <a:t>                {</a:t>
            </a:r>
          </a:p>
          <a:p>
            <a:r>
              <a:rPr lang="th-TH" sz="1800" dirty="0"/>
              <a:t>                    </a:t>
            </a:r>
            <a:r>
              <a:rPr lang="th-TH" sz="1800" dirty="0" err="1"/>
              <a:t>if</a:t>
            </a:r>
            <a:r>
              <a:rPr lang="th-TH" sz="1800" dirty="0"/>
              <a:t> (dateTimePicker1.Value.Month == i)</a:t>
            </a:r>
          </a:p>
          <a:p>
            <a:r>
              <a:rPr lang="th-TH" sz="1800" dirty="0"/>
              <a:t>                    {</a:t>
            </a:r>
          </a:p>
          <a:p>
            <a:r>
              <a:rPr lang="th-TH" sz="1800" dirty="0"/>
              <a:t>                        form3.labelmonth.Text = </a:t>
            </a:r>
            <a:r>
              <a:rPr lang="th-TH" sz="1800" dirty="0" err="1"/>
              <a:t>month</a:t>
            </a:r>
            <a:r>
              <a:rPr lang="th-TH" sz="1800" dirty="0"/>
              <a:t>[i - 1];</a:t>
            </a:r>
          </a:p>
          <a:p>
            <a:r>
              <a:rPr lang="th-TH" sz="1800" dirty="0"/>
              <a:t>                        </a:t>
            </a:r>
            <a:r>
              <a:rPr lang="th-TH" sz="1800" dirty="0" err="1"/>
              <a:t>month_out</a:t>
            </a:r>
            <a:r>
              <a:rPr lang="th-TH" sz="1800" dirty="0"/>
              <a:t> = </a:t>
            </a:r>
            <a:r>
              <a:rPr lang="th-TH" sz="1800" dirty="0" err="1"/>
              <a:t>month</a:t>
            </a:r>
            <a:r>
              <a:rPr lang="th-TH" sz="1800" dirty="0"/>
              <a:t>[i - 1];</a:t>
            </a:r>
          </a:p>
          <a:p>
            <a:r>
              <a:rPr lang="th-TH" sz="1800" dirty="0"/>
              <a:t>                    </a:t>
            </a:r>
            <a:r>
              <a:rPr lang="th-TH" sz="1800" dirty="0" smtClean="0"/>
              <a:t>}</a:t>
            </a:r>
            <a:endParaRPr lang="th-TH" sz="1800" dirty="0"/>
          </a:p>
          <a:p>
            <a:r>
              <a:rPr lang="th-TH" sz="1800" dirty="0"/>
              <a:t>                </a:t>
            </a:r>
            <a:r>
              <a:rPr lang="th-TH" sz="1800" dirty="0" smtClean="0"/>
              <a:t>}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3512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11852" y="205099"/>
            <a:ext cx="10841052" cy="6494804"/>
          </a:xfrm>
        </p:spPr>
        <p:txBody>
          <a:bodyPr>
            <a:noAutofit/>
          </a:bodyPr>
          <a:lstStyle/>
          <a:p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form3.Show();             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var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node_out1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start_MonthOutAll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{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Number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Convert.ToString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(0),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};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SetResponse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node1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await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client.SetTaskAsync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($"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Start_OutAll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:{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month_out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}", node_out1);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var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node_out2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start_MonthOutEat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{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Number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Convert.ToString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(0),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};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SetResponse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node2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await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client.SetTaskAsync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($"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Start_OutEat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:{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month_out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}", node_out2);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var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node_out3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start_MonthOutEat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{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Number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Convert.ToString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(0),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};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SetResponse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node3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await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client.SetTaskAsync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($"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Start_OutEdu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:{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month_out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}", node_out3);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var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node_out4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new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start_MonthOutEat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/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{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Number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Convert.ToString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(0),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};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 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SetResponse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node4 =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await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client.SetTaskAsync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($"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Start_OutEtc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:{</a:t>
            </a:r>
            <a:r>
              <a:rPr lang="th-TH" sz="18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month_out</a:t>
            </a: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}", node_out4);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}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}</a:t>
            </a:r>
            <a:br>
              <a:rPr lang="th-TH" sz="1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endParaRPr lang="th-TH" sz="1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099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025" y="2139379"/>
            <a:ext cx="7376360" cy="3646971"/>
          </a:xfrm>
          <a:prstGeom prst="rect">
            <a:avLst/>
          </a:prstGeom>
        </p:spPr>
      </p:pic>
      <p:grpSp>
        <p:nvGrpSpPr>
          <p:cNvPr id="7" name="Group 12">
            <a:extLst>
              <a:ext uri="{FF2B5EF4-FFF2-40B4-BE49-F238E27FC236}">
                <a16:creationId xmlns:a16="http://schemas.microsoft.com/office/drawing/2014/main" xmlns="" id="{998E272D-039D-4354-9DF2-9894321FB91E}"/>
              </a:ext>
            </a:extLst>
          </p:cNvPr>
          <p:cNvGrpSpPr/>
          <p:nvPr/>
        </p:nvGrpSpPr>
        <p:grpSpPr>
          <a:xfrm rot="10800000">
            <a:off x="2009348" y="748935"/>
            <a:ext cx="7600950" cy="1250874"/>
            <a:chOff x="2203174" y="4452730"/>
            <a:chExt cx="8540094" cy="1391478"/>
          </a:xfrm>
          <a:solidFill>
            <a:srgbClr val="002060">
              <a:alpha val="70000"/>
            </a:srgbClr>
          </a:solidFill>
        </p:grpSpPr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xmlns="" id="{732B994C-B188-4FA6-99B6-722F9AF788B7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rrow: Chevron 14">
              <a:extLst>
                <a:ext uri="{FF2B5EF4-FFF2-40B4-BE49-F238E27FC236}">
                  <a16:creationId xmlns:a16="http://schemas.microsoft.com/office/drawing/2014/main" xmlns="" id="{F697ECF5-3A77-4BC1-A200-91FCAEC79A5F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15">
              <a:extLst>
                <a:ext uri="{FF2B5EF4-FFF2-40B4-BE49-F238E27FC236}">
                  <a16:creationId xmlns:a16="http://schemas.microsoft.com/office/drawing/2014/main" xmlns="" id="{12BC96BD-CE27-419B-86C5-175E4ADCAA69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16">
              <a:extLst>
                <a:ext uri="{FF2B5EF4-FFF2-40B4-BE49-F238E27FC236}">
                  <a16:creationId xmlns:a16="http://schemas.microsoft.com/office/drawing/2014/main" xmlns="" id="{E82FA530-5A2C-49B6-9786-BE79B1915DC5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17">
              <a:extLst>
                <a:ext uri="{FF2B5EF4-FFF2-40B4-BE49-F238E27FC236}">
                  <a16:creationId xmlns:a16="http://schemas.microsoft.com/office/drawing/2014/main" xmlns="" id="{14EA1253-3C6F-4874-A257-33FE57E3D741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8">
            <a:extLst>
              <a:ext uri="{FF2B5EF4-FFF2-40B4-BE49-F238E27FC236}">
                <a16:creationId xmlns:a16="http://schemas.microsoft.com/office/drawing/2014/main" xmlns="" id="{1195D28C-EAF3-4DDA-A19F-470EFC36442C}"/>
              </a:ext>
            </a:extLst>
          </p:cNvPr>
          <p:cNvSpPr txBox="1"/>
          <p:nvPr/>
        </p:nvSpPr>
        <p:spPr>
          <a:xfrm>
            <a:off x="2864443" y="1146620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ลักษณะหน้าต่างในส่วนของการอัพเดทและแก้ไข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xmlns="" id="{CD1632B9-E03B-4049-B415-2A4AF37ED779}"/>
              </a:ext>
            </a:extLst>
          </p:cNvPr>
          <p:cNvSpPr txBox="1"/>
          <p:nvPr/>
        </p:nvSpPr>
        <p:spPr>
          <a:xfrm>
            <a:off x="2825477" y="6016587"/>
            <a:ext cx="593583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867" dirty="0">
                <a:solidFill>
                  <a:srgbClr val="C000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รูปประกอบหน้าต่างที่ </a:t>
            </a:r>
            <a:r>
              <a:rPr lang="en-US" altLang="ko-KR" sz="1867" dirty="0">
                <a:solidFill>
                  <a:srgbClr val="C000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4 </a:t>
            </a:r>
            <a:r>
              <a:rPr lang="th-TH" altLang="ko-KR" sz="1867" dirty="0">
                <a:solidFill>
                  <a:srgbClr val="C000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ของโปรแกรมรายรับและรายจ่ายในส่วนของหน้าต่างอัพเดท</a:t>
            </a:r>
            <a:endParaRPr lang="ko-KR" altLang="en-US" sz="1867" dirty="0">
              <a:solidFill>
                <a:srgbClr val="C00000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cxnSp>
        <p:nvCxnSpPr>
          <p:cNvPr id="16" name="ตัวเชื่อมต่อ: หักมุม 15">
            <a:extLst>
              <a:ext uri="{FF2B5EF4-FFF2-40B4-BE49-F238E27FC236}">
                <a16:creationId xmlns:a16="http://schemas.microsoft.com/office/drawing/2014/main" xmlns="" id="{C1547C47-FA4D-4D1F-A49E-9289E874A156}"/>
              </a:ext>
            </a:extLst>
          </p:cNvPr>
          <p:cNvCxnSpPr>
            <a:cxnSpLocks/>
          </p:cNvCxnSpPr>
          <p:nvPr/>
        </p:nvCxnSpPr>
        <p:spPr>
          <a:xfrm rot="10800000">
            <a:off x="8516983" y="2749272"/>
            <a:ext cx="1900340" cy="51939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ตัวเชื่อมต่อ: หักมุม 20">
            <a:extLst>
              <a:ext uri="{FF2B5EF4-FFF2-40B4-BE49-F238E27FC236}">
                <a16:creationId xmlns:a16="http://schemas.microsoft.com/office/drawing/2014/main" xmlns="" id="{D24EA613-2C9E-4EE8-82B0-1D138DC80C52}"/>
              </a:ext>
            </a:extLst>
          </p:cNvPr>
          <p:cNvCxnSpPr>
            <a:cxnSpLocks/>
          </p:cNvCxnSpPr>
          <p:nvPr/>
        </p:nvCxnSpPr>
        <p:spPr>
          <a:xfrm flipV="1">
            <a:off x="814390" y="3608533"/>
            <a:ext cx="1885647" cy="16484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ตัวเชื่อมต่อ: หักมุม 26">
            <a:extLst>
              <a:ext uri="{FF2B5EF4-FFF2-40B4-BE49-F238E27FC236}">
                <a16:creationId xmlns:a16="http://schemas.microsoft.com/office/drawing/2014/main" xmlns="" id="{20B986DC-836A-4AA8-B1EB-FB4E08E19010}"/>
              </a:ext>
            </a:extLst>
          </p:cNvPr>
          <p:cNvCxnSpPr>
            <a:cxnSpLocks/>
          </p:cNvCxnSpPr>
          <p:nvPr/>
        </p:nvCxnSpPr>
        <p:spPr>
          <a:xfrm flipV="1">
            <a:off x="1854437" y="5591259"/>
            <a:ext cx="489650" cy="27794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xmlns="" id="{C3251BB2-423B-40FD-BBC9-78FF9F67A0DC}"/>
              </a:ext>
            </a:extLst>
          </p:cNvPr>
          <p:cNvSpPr txBox="1"/>
          <p:nvPr/>
        </p:nvSpPr>
        <p:spPr>
          <a:xfrm>
            <a:off x="0" y="3358281"/>
            <a:ext cx="211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แสดงรายการแก้ไขและอัพเดท</a:t>
            </a:r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xmlns="" id="{79434F4E-46D6-40DF-804C-69C2FD408974}"/>
              </a:ext>
            </a:extLst>
          </p:cNvPr>
          <p:cNvSpPr txBox="1"/>
          <p:nvPr/>
        </p:nvSpPr>
        <p:spPr>
          <a:xfrm>
            <a:off x="-80551" y="5540917"/>
            <a:ext cx="227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ปุ่มย้อนกลับเพื่อไปในส่วนโปรแกรมหน้าแรก</a:t>
            </a: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xmlns="" id="{C5FF08E1-59D8-4F0A-BFD2-8F6949E0429D}"/>
              </a:ext>
            </a:extLst>
          </p:cNvPr>
          <p:cNvSpPr txBox="1"/>
          <p:nvPr/>
        </p:nvSpPr>
        <p:spPr>
          <a:xfrm>
            <a:off x="9918008" y="2945500"/>
            <a:ext cx="227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แสดงเวอร์ชั่นที่อัพเดทและแก้ไขเรียบร้อยแล้ว</a:t>
            </a:r>
          </a:p>
        </p:txBody>
      </p:sp>
    </p:spTree>
    <p:extLst>
      <p:ext uri="{BB962C8B-B14F-4D97-AF65-F5344CB8AC3E}">
        <p14:creationId xmlns:p14="http://schemas.microsoft.com/office/powerpoint/2010/main" val="23410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r="1014"/>
          <a:stretch/>
        </p:blipFill>
        <p:spPr>
          <a:xfrm>
            <a:off x="2420633" y="2115776"/>
            <a:ext cx="7289682" cy="3342968"/>
          </a:xfrm>
          <a:prstGeom prst="rect">
            <a:avLst/>
          </a:prstGeom>
        </p:spPr>
      </p:pic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8040760A-E65A-4792-A33C-6697AA651453}"/>
              </a:ext>
            </a:extLst>
          </p:cNvPr>
          <p:cNvGrpSpPr/>
          <p:nvPr/>
        </p:nvGrpSpPr>
        <p:grpSpPr>
          <a:xfrm rot="10800000">
            <a:off x="2179165" y="448489"/>
            <a:ext cx="7600950" cy="1250874"/>
            <a:chOff x="2203174" y="4452730"/>
            <a:chExt cx="8540094" cy="1391478"/>
          </a:xfrm>
          <a:solidFill>
            <a:schemeClr val="accent4">
              <a:lumMod val="75000"/>
              <a:alpha val="70000"/>
            </a:schemeClr>
          </a:solidFill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xmlns="" id="{6516FFD1-CCD0-41BB-910B-AD0382D275BF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Chevron 14">
              <a:extLst>
                <a:ext uri="{FF2B5EF4-FFF2-40B4-BE49-F238E27FC236}">
                  <a16:creationId xmlns:a16="http://schemas.microsoft.com/office/drawing/2014/main" xmlns="" id="{BAE680C3-23F9-4951-8A3E-CECF8A323256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15">
              <a:extLst>
                <a:ext uri="{FF2B5EF4-FFF2-40B4-BE49-F238E27FC236}">
                  <a16:creationId xmlns:a16="http://schemas.microsoft.com/office/drawing/2014/main" xmlns="" id="{D031468E-69C1-4CB4-99E0-A2C876909AD6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6">
              <a:extLst>
                <a:ext uri="{FF2B5EF4-FFF2-40B4-BE49-F238E27FC236}">
                  <a16:creationId xmlns:a16="http://schemas.microsoft.com/office/drawing/2014/main" xmlns="" id="{6D7C0558-6FF0-47CF-B105-B962B5E75A02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7">
              <a:extLst>
                <a:ext uri="{FF2B5EF4-FFF2-40B4-BE49-F238E27FC236}">
                  <a16:creationId xmlns:a16="http://schemas.microsoft.com/office/drawing/2014/main" xmlns="" id="{D0F48301-AE08-4983-8CAD-415705E76960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xmlns="" id="{CACFEF5C-D760-4769-B67E-BF7619FB830A}"/>
              </a:ext>
            </a:extLst>
          </p:cNvPr>
          <p:cNvSpPr txBox="1"/>
          <p:nvPr/>
        </p:nvSpPr>
        <p:spPr>
          <a:xfrm>
            <a:off x="3125701" y="846174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ส่วนประกอบของหน้าต่าง </a:t>
            </a:r>
            <a:r>
              <a:rPr lang="en-US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“</a:t>
            </a:r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รายรับ</a:t>
            </a:r>
            <a:r>
              <a:rPr lang="en-US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”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xmlns="" id="{241734C6-CA30-4490-B51D-10E35126258A}"/>
              </a:ext>
            </a:extLst>
          </p:cNvPr>
          <p:cNvSpPr txBox="1"/>
          <p:nvPr/>
        </p:nvSpPr>
        <p:spPr>
          <a:xfrm>
            <a:off x="3467971" y="5710095"/>
            <a:ext cx="54710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867" dirty="0">
                <a:solidFill>
                  <a:srgbClr val="00206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รูปประกอบหน้าต่างที่ </a:t>
            </a:r>
            <a:r>
              <a:rPr lang="en-US" altLang="ko-KR" sz="1867" dirty="0">
                <a:solidFill>
                  <a:srgbClr val="00206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2 </a:t>
            </a:r>
            <a:r>
              <a:rPr lang="th-TH" altLang="ko-KR" sz="1867" dirty="0">
                <a:solidFill>
                  <a:srgbClr val="00206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ของโปรแกรมรายรับและรายจ่าย</a:t>
            </a:r>
            <a:endParaRPr lang="ko-KR" altLang="en-US" sz="1867" dirty="0">
              <a:solidFill>
                <a:srgbClr val="002060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cxnSp>
        <p:nvCxnSpPr>
          <p:cNvPr id="15" name="ตัวเชื่อมต่อ: หักมุม 14">
            <a:extLst>
              <a:ext uri="{FF2B5EF4-FFF2-40B4-BE49-F238E27FC236}">
                <a16:creationId xmlns:a16="http://schemas.microsoft.com/office/drawing/2014/main" xmlns="" id="{B684E8CB-EC1D-48F5-9E7A-9A4B75B45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30644" y="3428998"/>
            <a:ext cx="1582572" cy="45066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ตัวเชื่อมต่อ: หักมุม 18">
            <a:extLst>
              <a:ext uri="{FF2B5EF4-FFF2-40B4-BE49-F238E27FC236}">
                <a16:creationId xmlns:a16="http://schemas.microsoft.com/office/drawing/2014/main" xmlns="" id="{45F3686B-2940-455B-82E5-F8042B06E8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71062" y="2047284"/>
            <a:ext cx="3092419" cy="38240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ตัวเชื่อมต่อ: หักมุม 26">
            <a:extLst>
              <a:ext uri="{FF2B5EF4-FFF2-40B4-BE49-F238E27FC236}">
                <a16:creationId xmlns:a16="http://schemas.microsoft.com/office/drawing/2014/main" xmlns="" id="{FB820F5D-9FC8-4B06-81C8-9DC374BE2007}"/>
              </a:ext>
            </a:extLst>
          </p:cNvPr>
          <p:cNvCxnSpPr>
            <a:cxnSpLocks/>
          </p:cNvCxnSpPr>
          <p:nvPr/>
        </p:nvCxnSpPr>
        <p:spPr>
          <a:xfrm rot="10800000">
            <a:off x="8833579" y="4972671"/>
            <a:ext cx="1064102" cy="92725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ตัวเชื่อมต่อ: หักมุม 30">
            <a:extLst>
              <a:ext uri="{FF2B5EF4-FFF2-40B4-BE49-F238E27FC236}">
                <a16:creationId xmlns:a16="http://schemas.microsoft.com/office/drawing/2014/main" xmlns="" id="{D026EF48-E5C1-4DF0-9CA6-8B1BB904B240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509321" y="5148073"/>
            <a:ext cx="406115" cy="83407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ตัวเชื่อมต่อ: หักมุม 34">
            <a:extLst>
              <a:ext uri="{FF2B5EF4-FFF2-40B4-BE49-F238E27FC236}">
                <a16:creationId xmlns:a16="http://schemas.microsoft.com/office/drawing/2014/main" xmlns="" id="{8150A26E-42CE-4872-84D5-EE2DE467401C}"/>
              </a:ext>
            </a:extLst>
          </p:cNvPr>
          <p:cNvCxnSpPr>
            <a:cxnSpLocks/>
          </p:cNvCxnSpPr>
          <p:nvPr/>
        </p:nvCxnSpPr>
        <p:spPr>
          <a:xfrm flipV="1">
            <a:off x="2178784" y="3654334"/>
            <a:ext cx="718873" cy="54394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ตัวเชื่อมต่อ: หักมุม 37">
            <a:extLst>
              <a:ext uri="{FF2B5EF4-FFF2-40B4-BE49-F238E27FC236}">
                <a16:creationId xmlns:a16="http://schemas.microsoft.com/office/drawing/2014/main" xmlns="" id="{F6568093-BC90-4DBA-906C-8B186B571511}"/>
              </a:ext>
            </a:extLst>
          </p:cNvPr>
          <p:cNvCxnSpPr>
            <a:cxnSpLocks/>
          </p:cNvCxnSpPr>
          <p:nvPr/>
        </p:nvCxnSpPr>
        <p:spPr>
          <a:xfrm>
            <a:off x="2178784" y="2924418"/>
            <a:ext cx="3698905" cy="33223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ตัวเชื่อมต่อ: หักมุม 41">
            <a:extLst>
              <a:ext uri="{FF2B5EF4-FFF2-40B4-BE49-F238E27FC236}">
                <a16:creationId xmlns:a16="http://schemas.microsoft.com/office/drawing/2014/main" xmlns="" id="{9952B9EE-2124-4412-8F4A-286B777C36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1430" y="4733679"/>
            <a:ext cx="3283621" cy="2389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xmlns="" id="{AA50655D-4FA6-44DB-93E3-60C9D74432ED}"/>
              </a:ext>
            </a:extLst>
          </p:cNvPr>
          <p:cNvSpPr txBox="1"/>
          <p:nvPr/>
        </p:nvSpPr>
        <p:spPr>
          <a:xfrm>
            <a:off x="235329" y="5520480"/>
            <a:ext cx="2273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ส่วนของการลบข้อมูลออกจากฐานข้อมูลปัจจุบันเพื่อทำการแก้ไข</a:t>
            </a:r>
          </a:p>
        </p:txBody>
      </p: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xmlns="" id="{72B66FE7-1936-4E0B-A52D-70ED154C03AE}"/>
              </a:ext>
            </a:extLst>
          </p:cNvPr>
          <p:cNvSpPr txBox="1"/>
          <p:nvPr/>
        </p:nvSpPr>
        <p:spPr>
          <a:xfrm>
            <a:off x="146641" y="3861977"/>
            <a:ext cx="227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ช่องกรอกข้อมูลสำหรับบันทึกลงโปรแกรม</a:t>
            </a:r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xmlns="" id="{E759AD69-165D-46DC-97F0-AE0A6986AA78}"/>
              </a:ext>
            </a:extLst>
          </p:cNvPr>
          <p:cNvSpPr txBox="1"/>
          <p:nvPr/>
        </p:nvSpPr>
        <p:spPr>
          <a:xfrm>
            <a:off x="244707" y="2415615"/>
            <a:ext cx="227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แสดงชื่อหน้ารายการที่กำลังเปิดใช้งานอยู่</a:t>
            </a: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xmlns="" id="{D2D9E105-36E0-4BDF-B272-51131F62D32D}"/>
              </a:ext>
            </a:extLst>
          </p:cNvPr>
          <p:cNvSpPr txBox="1"/>
          <p:nvPr/>
        </p:nvSpPr>
        <p:spPr>
          <a:xfrm>
            <a:off x="9748189" y="1708872"/>
            <a:ext cx="2273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แสดงข้อมูลส่วนต่างและยอดรวมของเดือนปัจจุบัน</a:t>
            </a: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xmlns="" id="{AC6799F7-FC2C-4957-B527-067C3D1549CE}"/>
              </a:ext>
            </a:extLst>
          </p:cNvPr>
          <p:cNvSpPr txBox="1"/>
          <p:nvPr/>
        </p:nvSpPr>
        <p:spPr>
          <a:xfrm>
            <a:off x="9780115" y="3105834"/>
            <a:ext cx="227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แสดงรายละเอียดข้อมูลปัจจุบันเป็นกราฟวงกลม</a:t>
            </a:r>
          </a:p>
        </p:txBody>
      </p:sp>
      <p:sp>
        <p:nvSpPr>
          <p:cNvPr id="58" name="กล่องข้อความ 57">
            <a:extLst>
              <a:ext uri="{FF2B5EF4-FFF2-40B4-BE49-F238E27FC236}">
                <a16:creationId xmlns:a16="http://schemas.microsoft.com/office/drawing/2014/main" xmlns="" id="{AF522FD6-112E-4672-8B17-3F3C467E59C0}"/>
              </a:ext>
            </a:extLst>
          </p:cNvPr>
          <p:cNvSpPr txBox="1"/>
          <p:nvPr/>
        </p:nvSpPr>
        <p:spPr>
          <a:xfrm>
            <a:off x="9666634" y="4453535"/>
            <a:ext cx="2273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ปุ่มแสดงข้อมูลปัจจุบัน และอัพเดทข้อมูลหลังจากทำการแก้ไขเพิ่มหรือลบ</a:t>
            </a: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xmlns="" id="{A788222C-2D3B-4766-8FF3-2368F9F88355}"/>
              </a:ext>
            </a:extLst>
          </p:cNvPr>
          <p:cNvSpPr txBox="1"/>
          <p:nvPr/>
        </p:nvSpPr>
        <p:spPr>
          <a:xfrm>
            <a:off x="9748189" y="5600645"/>
            <a:ext cx="227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แสดงรายละเอียดสีและชนิดประเภทของกราฟ</a:t>
            </a:r>
          </a:p>
        </p:txBody>
      </p:sp>
    </p:spTree>
    <p:extLst>
      <p:ext uri="{BB962C8B-B14F-4D97-AF65-F5344CB8AC3E}">
        <p14:creationId xmlns:p14="http://schemas.microsoft.com/office/powerpoint/2010/main" val="25099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51" y="2137917"/>
            <a:ext cx="5032225" cy="2309810"/>
          </a:xfrm>
          <a:prstGeom prst="rect">
            <a:avLst/>
          </a:prstGeom>
        </p:spPr>
      </p:pic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F123F38F-EDFF-44B7-A20B-2901A38C0513}"/>
              </a:ext>
            </a:extLst>
          </p:cNvPr>
          <p:cNvGrpSpPr/>
          <p:nvPr/>
        </p:nvGrpSpPr>
        <p:grpSpPr>
          <a:xfrm rot="10800000">
            <a:off x="2085162" y="422851"/>
            <a:ext cx="7930510" cy="1249642"/>
            <a:chOff x="2203174" y="4452730"/>
            <a:chExt cx="8540094" cy="1391478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xmlns="" id="{A43748D1-66CB-4F9E-8B79-9B7F759E0066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Chevron 14">
              <a:extLst>
                <a:ext uri="{FF2B5EF4-FFF2-40B4-BE49-F238E27FC236}">
                  <a16:creationId xmlns:a16="http://schemas.microsoft.com/office/drawing/2014/main" xmlns="" id="{DF733A4E-013F-4A74-BE84-046C52E21133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15">
              <a:extLst>
                <a:ext uri="{FF2B5EF4-FFF2-40B4-BE49-F238E27FC236}">
                  <a16:creationId xmlns:a16="http://schemas.microsoft.com/office/drawing/2014/main" xmlns="" id="{EAD69C40-C4BB-4BE0-BADF-70F1BF1B17E8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6">
              <a:extLst>
                <a:ext uri="{FF2B5EF4-FFF2-40B4-BE49-F238E27FC236}">
                  <a16:creationId xmlns:a16="http://schemas.microsoft.com/office/drawing/2014/main" xmlns="" id="{64623991-3677-46DD-A178-090688A67673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7">
              <a:extLst>
                <a:ext uri="{FF2B5EF4-FFF2-40B4-BE49-F238E27FC236}">
                  <a16:creationId xmlns:a16="http://schemas.microsoft.com/office/drawing/2014/main" xmlns="" id="{59D24FA4-AAFF-4234-A806-0664D1467E89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xmlns="" id="{3724EE04-6AAD-4662-B15D-013FE5286953}"/>
              </a:ext>
            </a:extLst>
          </p:cNvPr>
          <p:cNvSpPr txBox="1"/>
          <p:nvPr/>
        </p:nvSpPr>
        <p:spPr>
          <a:xfrm>
            <a:off x="3099575" y="846174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ความสามารถที่ทำได้ของโปรแกรมเบื้องต้น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xmlns="" id="{1E36496B-C25A-4513-9E6E-76F850BC6120}"/>
              </a:ext>
            </a:extLst>
          </p:cNvPr>
          <p:cNvSpPr/>
          <p:nvPr/>
        </p:nvSpPr>
        <p:spPr>
          <a:xfrm>
            <a:off x="5963214" y="2931595"/>
            <a:ext cx="978408" cy="48463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ลูกศร: ซ้าย 17">
            <a:extLst>
              <a:ext uri="{FF2B5EF4-FFF2-40B4-BE49-F238E27FC236}">
                <a16:creationId xmlns:a16="http://schemas.microsoft.com/office/drawing/2014/main" xmlns="" id="{AD354F52-E43D-420F-A35D-704DBF5D4E6F}"/>
              </a:ext>
            </a:extLst>
          </p:cNvPr>
          <p:cNvSpPr/>
          <p:nvPr/>
        </p:nvSpPr>
        <p:spPr>
          <a:xfrm>
            <a:off x="5264331" y="5459911"/>
            <a:ext cx="978408" cy="484632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xmlns="" id="{B4DE4F3C-6C78-452B-B1F8-8739567641C9}"/>
              </a:ext>
            </a:extLst>
          </p:cNvPr>
          <p:cNvSpPr txBox="1"/>
          <p:nvPr/>
        </p:nvSpPr>
        <p:spPr>
          <a:xfrm>
            <a:off x="7054660" y="2573746"/>
            <a:ext cx="4456525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ในช่องกรอกจำนวนเงินจะใส่ได้แค่ตัวเลขเท่านั้น หากใส่ไม่ถูกต้องจะมีกล่องข้อความแจ้งเตือนเพื่อให้แก้ไข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xmlns="" id="{47CCB905-7643-4932-A95A-009D74B4D7B5}"/>
              </a:ext>
            </a:extLst>
          </p:cNvPr>
          <p:cNvSpPr txBox="1"/>
          <p:nvPr/>
        </p:nvSpPr>
        <p:spPr>
          <a:xfrm>
            <a:off x="1696070" y="5225173"/>
            <a:ext cx="3465622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หากใส่จำนวนถูกต้องก็จะบันทึกเข้าฐานข้อมูลทันที</a:t>
            </a: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88" y="4492864"/>
            <a:ext cx="4606950" cy="211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6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6323887" y="2546647"/>
            <a:ext cx="4948016" cy="1786072"/>
          </a:xfrm>
        </p:spPr>
        <p:txBody>
          <a:bodyPr/>
          <a:lstStyle/>
          <a:p>
            <a:pPr marL="0" indent="0">
              <a:buNone/>
            </a:pPr>
            <a:r>
              <a:rPr lang="th-TH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ทันทีที่รายรับเปิดโปรแกรมจะทำการสร้างตารางแสดงรายละเอียดต่าง ๆ รอไว้ และจะทำการเรียกข้อมูลโดยใช้ </a:t>
            </a:r>
            <a:r>
              <a:rPr lang="en-US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try catch </a:t>
            </a:r>
            <a:r>
              <a:rPr lang="th-TH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ในการดักจับ </a:t>
            </a:r>
            <a:r>
              <a:rPr lang="en-US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Error </a:t>
            </a:r>
            <a:r>
              <a:rPr lang="th-TH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ในกรณีที่เรายังไม่ได้กรอกข้อมูลใด ๆ ลงไป</a:t>
            </a:r>
            <a:endParaRPr lang="en-US" sz="24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7" y="2324391"/>
            <a:ext cx="6242845" cy="2828789"/>
          </a:xfrm>
          <a:prstGeom prst="rect">
            <a:avLst/>
          </a:prstGeom>
        </p:spPr>
      </p:pic>
      <p:grpSp>
        <p:nvGrpSpPr>
          <p:cNvPr id="5" name="Group 12">
            <a:extLst>
              <a:ext uri="{FF2B5EF4-FFF2-40B4-BE49-F238E27FC236}">
                <a16:creationId xmlns:a16="http://schemas.microsoft.com/office/drawing/2014/main" xmlns="" id="{F123F38F-EDFF-44B7-A20B-2901A38C0513}"/>
              </a:ext>
            </a:extLst>
          </p:cNvPr>
          <p:cNvGrpSpPr/>
          <p:nvPr/>
        </p:nvGrpSpPr>
        <p:grpSpPr>
          <a:xfrm rot="10800000">
            <a:off x="2085162" y="422851"/>
            <a:ext cx="7930510" cy="1249642"/>
            <a:chOff x="2203174" y="4452730"/>
            <a:chExt cx="8540094" cy="1391478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6" name="Freeform: Shape 13">
              <a:extLst>
                <a:ext uri="{FF2B5EF4-FFF2-40B4-BE49-F238E27FC236}">
                  <a16:creationId xmlns:a16="http://schemas.microsoft.com/office/drawing/2014/main" xmlns="" id="{A43748D1-66CB-4F9E-8B79-9B7F759E0066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rrow: Chevron 14">
              <a:extLst>
                <a:ext uri="{FF2B5EF4-FFF2-40B4-BE49-F238E27FC236}">
                  <a16:creationId xmlns:a16="http://schemas.microsoft.com/office/drawing/2014/main" xmlns="" id="{DF733A4E-013F-4A74-BE84-046C52E21133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5">
              <a:extLst>
                <a:ext uri="{FF2B5EF4-FFF2-40B4-BE49-F238E27FC236}">
                  <a16:creationId xmlns:a16="http://schemas.microsoft.com/office/drawing/2014/main" xmlns="" id="{EAD69C40-C4BB-4BE0-BADF-70F1BF1B17E8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6">
              <a:extLst>
                <a:ext uri="{FF2B5EF4-FFF2-40B4-BE49-F238E27FC236}">
                  <a16:creationId xmlns:a16="http://schemas.microsoft.com/office/drawing/2014/main" xmlns="" id="{64623991-3677-46DD-A178-090688A67673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17">
              <a:extLst>
                <a:ext uri="{FF2B5EF4-FFF2-40B4-BE49-F238E27FC236}">
                  <a16:creationId xmlns:a16="http://schemas.microsoft.com/office/drawing/2014/main" xmlns="" id="{59D24FA4-AAFF-4234-A806-0664D1467E89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8">
            <a:extLst>
              <a:ext uri="{FF2B5EF4-FFF2-40B4-BE49-F238E27FC236}">
                <a16:creationId xmlns:a16="http://schemas.microsoft.com/office/drawing/2014/main" xmlns="" id="{3724EE04-6AAD-4662-B15D-013FE5286953}"/>
              </a:ext>
            </a:extLst>
          </p:cNvPr>
          <p:cNvSpPr txBox="1"/>
          <p:nvPr/>
        </p:nvSpPr>
        <p:spPr>
          <a:xfrm>
            <a:off x="3099575" y="846174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โค้ด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9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F123F38F-EDFF-44B7-A20B-2901A38C0513}"/>
              </a:ext>
            </a:extLst>
          </p:cNvPr>
          <p:cNvGrpSpPr/>
          <p:nvPr/>
        </p:nvGrpSpPr>
        <p:grpSpPr>
          <a:xfrm rot="10800000">
            <a:off x="2179165" y="448489"/>
            <a:ext cx="7600950" cy="1250874"/>
            <a:chOff x="2203174" y="4452730"/>
            <a:chExt cx="8540094" cy="1391478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xmlns="" id="{A43748D1-66CB-4F9E-8B79-9B7F759E0066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Chevron 14">
              <a:extLst>
                <a:ext uri="{FF2B5EF4-FFF2-40B4-BE49-F238E27FC236}">
                  <a16:creationId xmlns:a16="http://schemas.microsoft.com/office/drawing/2014/main" xmlns="" id="{DF733A4E-013F-4A74-BE84-046C52E21133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15">
              <a:extLst>
                <a:ext uri="{FF2B5EF4-FFF2-40B4-BE49-F238E27FC236}">
                  <a16:creationId xmlns:a16="http://schemas.microsoft.com/office/drawing/2014/main" xmlns="" id="{EAD69C40-C4BB-4BE0-BADF-70F1BF1B17E8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6">
              <a:extLst>
                <a:ext uri="{FF2B5EF4-FFF2-40B4-BE49-F238E27FC236}">
                  <a16:creationId xmlns:a16="http://schemas.microsoft.com/office/drawing/2014/main" xmlns="" id="{64623991-3677-46DD-A178-090688A67673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7">
              <a:extLst>
                <a:ext uri="{FF2B5EF4-FFF2-40B4-BE49-F238E27FC236}">
                  <a16:creationId xmlns:a16="http://schemas.microsoft.com/office/drawing/2014/main" xmlns="" id="{59D24FA4-AAFF-4234-A806-0664D1467E89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xmlns="" id="{3724EE04-6AAD-4662-B15D-013FE5286953}"/>
              </a:ext>
            </a:extLst>
          </p:cNvPr>
          <p:cNvSpPr txBox="1"/>
          <p:nvPr/>
        </p:nvSpPr>
        <p:spPr>
          <a:xfrm>
            <a:off x="3099575" y="846174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ความสามารถที่ทำได้ของโปรแกรมเบื้องต้น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3" name="ลูกศร: ขวา 12">
            <a:extLst>
              <a:ext uri="{FF2B5EF4-FFF2-40B4-BE49-F238E27FC236}">
                <a16:creationId xmlns:a16="http://schemas.microsoft.com/office/drawing/2014/main" xmlns="" id="{133C53CD-A791-45DE-94B6-5E6FA05E7224}"/>
              </a:ext>
            </a:extLst>
          </p:cNvPr>
          <p:cNvSpPr/>
          <p:nvPr/>
        </p:nvSpPr>
        <p:spPr>
          <a:xfrm>
            <a:off x="5851563" y="2944368"/>
            <a:ext cx="978408" cy="48463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xmlns="" id="{0F9E3AF6-8605-4E38-BE94-20239C782DD5}"/>
              </a:ext>
            </a:extLst>
          </p:cNvPr>
          <p:cNvSpPr/>
          <p:nvPr/>
        </p:nvSpPr>
        <p:spPr>
          <a:xfrm>
            <a:off x="5851563" y="5357996"/>
            <a:ext cx="978408" cy="484632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xmlns="" id="{0ECABAC4-7F02-4E38-976A-FABCB66C738F}"/>
              </a:ext>
            </a:extLst>
          </p:cNvPr>
          <p:cNvSpPr txBox="1"/>
          <p:nvPr/>
        </p:nvSpPr>
        <p:spPr>
          <a:xfrm>
            <a:off x="6943594" y="2066184"/>
            <a:ext cx="5046155" cy="1938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หากกดปุ่มรายงาน </a:t>
            </a:r>
            <a:r>
              <a:rPr lang="en-US" sz="24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&gt; </a:t>
            </a:r>
            <a:r>
              <a:rPr lang="th-TH" sz="24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จะมีตารางแสดงรายการขึ้นมาว่าเราได้ทำการบันทึกอะไรลงไปแล้วบ้าง และตัวโปรแกรมจะแสดงผล และยอดของรายรับและรายจ่ายพร้อมกราฟแสดงผล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xmlns="" id="{4C50B75D-9A8D-4392-ADF1-FCA55BD676F8}"/>
              </a:ext>
            </a:extLst>
          </p:cNvPr>
          <p:cNvSpPr txBox="1"/>
          <p:nvPr/>
        </p:nvSpPr>
        <p:spPr>
          <a:xfrm>
            <a:off x="7046143" y="4692371"/>
            <a:ext cx="4943605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หากจะทำการลบข้อมูลต้องใส่ลำดับที่แสดงในตารางเพื่อทำการลบเท่านั้น หากใส่เป็นอย่างอื่นจะมีกล่องข้อความแจ้งเตือนเพื่อให้ทำการแก้ไข</a:t>
            </a: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9" y="2097048"/>
            <a:ext cx="4642044" cy="2120045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 rotWithShape="1">
          <a:blip r:embed="rId3"/>
          <a:srcRect l="802"/>
          <a:stretch/>
        </p:blipFill>
        <p:spPr>
          <a:xfrm>
            <a:off x="876274" y="4398833"/>
            <a:ext cx="4637179" cy="210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F123F38F-EDFF-44B7-A20B-2901A38C0513}"/>
              </a:ext>
            </a:extLst>
          </p:cNvPr>
          <p:cNvGrpSpPr/>
          <p:nvPr/>
        </p:nvGrpSpPr>
        <p:grpSpPr>
          <a:xfrm rot="10800000">
            <a:off x="2179165" y="448489"/>
            <a:ext cx="7600950" cy="1250874"/>
            <a:chOff x="2203174" y="4452730"/>
            <a:chExt cx="8540094" cy="1391478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xmlns="" id="{A43748D1-66CB-4F9E-8B79-9B7F759E0066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Chevron 14">
              <a:extLst>
                <a:ext uri="{FF2B5EF4-FFF2-40B4-BE49-F238E27FC236}">
                  <a16:creationId xmlns:a16="http://schemas.microsoft.com/office/drawing/2014/main" xmlns="" id="{DF733A4E-013F-4A74-BE84-046C52E21133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15">
              <a:extLst>
                <a:ext uri="{FF2B5EF4-FFF2-40B4-BE49-F238E27FC236}">
                  <a16:creationId xmlns:a16="http://schemas.microsoft.com/office/drawing/2014/main" xmlns="" id="{EAD69C40-C4BB-4BE0-BADF-70F1BF1B17E8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6">
              <a:extLst>
                <a:ext uri="{FF2B5EF4-FFF2-40B4-BE49-F238E27FC236}">
                  <a16:creationId xmlns:a16="http://schemas.microsoft.com/office/drawing/2014/main" xmlns="" id="{64623991-3677-46DD-A178-090688A67673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7">
              <a:extLst>
                <a:ext uri="{FF2B5EF4-FFF2-40B4-BE49-F238E27FC236}">
                  <a16:creationId xmlns:a16="http://schemas.microsoft.com/office/drawing/2014/main" xmlns="" id="{59D24FA4-AAFF-4234-A806-0664D1467E89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xmlns="" id="{3724EE04-6AAD-4662-B15D-013FE5286953}"/>
              </a:ext>
            </a:extLst>
          </p:cNvPr>
          <p:cNvSpPr txBox="1"/>
          <p:nvPr/>
        </p:nvSpPr>
        <p:spPr>
          <a:xfrm>
            <a:off x="3099575" y="846174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ความสามารถที่ทำได้ของโปรแกรมเบื้องต้น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xmlns="" id="{31AA579D-147B-41F2-8AB6-AA4C1BA36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5" y="4852692"/>
            <a:ext cx="4363059" cy="1505160"/>
          </a:xfrm>
          <a:prstGeom prst="rect">
            <a:avLst/>
          </a:prstGeom>
        </p:spPr>
      </p:pic>
      <p:sp>
        <p:nvSpPr>
          <p:cNvPr id="15" name="ลูกศร: ซ้าย 14">
            <a:extLst>
              <a:ext uri="{FF2B5EF4-FFF2-40B4-BE49-F238E27FC236}">
                <a16:creationId xmlns:a16="http://schemas.microsoft.com/office/drawing/2014/main" xmlns="" id="{813AA9E0-9458-46B4-AB00-FF6BD7FC63ED}"/>
              </a:ext>
            </a:extLst>
          </p:cNvPr>
          <p:cNvSpPr/>
          <p:nvPr/>
        </p:nvSpPr>
        <p:spPr>
          <a:xfrm>
            <a:off x="5474010" y="2937361"/>
            <a:ext cx="978408" cy="484632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ลูกศร: ขวา 15">
            <a:extLst>
              <a:ext uri="{FF2B5EF4-FFF2-40B4-BE49-F238E27FC236}">
                <a16:creationId xmlns:a16="http://schemas.microsoft.com/office/drawing/2014/main" xmlns="" id="{355C55D3-ECF3-41E1-AFEA-16520DA78FCD}"/>
              </a:ext>
            </a:extLst>
          </p:cNvPr>
          <p:cNvSpPr/>
          <p:nvPr/>
        </p:nvSpPr>
        <p:spPr>
          <a:xfrm>
            <a:off x="5474010" y="5362956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xmlns="" id="{3C5201DB-B5B6-4B9F-9F1C-726D0BA7D1CB}"/>
              </a:ext>
            </a:extLst>
          </p:cNvPr>
          <p:cNvSpPr txBox="1"/>
          <p:nvPr/>
        </p:nvSpPr>
        <p:spPr>
          <a:xfrm>
            <a:off x="1174638" y="2469930"/>
            <a:ext cx="4299372" cy="15696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หากใส่ลำดับการลบที่ถูกต้อง ข้อมูลจะทำการลบ หลังจากนั้นให้กดที่ปุ่มไอคอนเพื่ออัพเดทข้อมูลที่จะแสดงให้เป็นปัจจุบัน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xmlns="" id="{14F71D2C-9C3B-411E-9B3C-8B713FEAF540}"/>
              </a:ext>
            </a:extLst>
          </p:cNvPr>
          <p:cNvSpPr txBox="1"/>
          <p:nvPr/>
        </p:nvSpPr>
        <p:spPr>
          <a:xfrm>
            <a:off x="6683892" y="5024516"/>
            <a:ext cx="446836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หน้าต่างระหว่างแสดงผลการอัพเดทข้อมูลจะระบุวันที่ ที่ข้อมูลนั้นได้ทำการอัพเดทปัจจุบัน</a:t>
            </a: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92" y="2242798"/>
            <a:ext cx="5148095" cy="23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3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F123F38F-EDFF-44B7-A20B-2901A38C0513}"/>
              </a:ext>
            </a:extLst>
          </p:cNvPr>
          <p:cNvGrpSpPr/>
          <p:nvPr/>
        </p:nvGrpSpPr>
        <p:grpSpPr>
          <a:xfrm rot="10800000">
            <a:off x="2179165" y="448489"/>
            <a:ext cx="7600950" cy="1250874"/>
            <a:chOff x="2203174" y="4452730"/>
            <a:chExt cx="8540094" cy="1391478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xmlns="" id="{A43748D1-66CB-4F9E-8B79-9B7F759E0066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Chevron 14">
              <a:extLst>
                <a:ext uri="{FF2B5EF4-FFF2-40B4-BE49-F238E27FC236}">
                  <a16:creationId xmlns:a16="http://schemas.microsoft.com/office/drawing/2014/main" xmlns="" id="{DF733A4E-013F-4A74-BE84-046C52E21133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15">
              <a:extLst>
                <a:ext uri="{FF2B5EF4-FFF2-40B4-BE49-F238E27FC236}">
                  <a16:creationId xmlns:a16="http://schemas.microsoft.com/office/drawing/2014/main" xmlns="" id="{EAD69C40-C4BB-4BE0-BADF-70F1BF1B17E8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6">
              <a:extLst>
                <a:ext uri="{FF2B5EF4-FFF2-40B4-BE49-F238E27FC236}">
                  <a16:creationId xmlns:a16="http://schemas.microsoft.com/office/drawing/2014/main" xmlns="" id="{64623991-3677-46DD-A178-090688A67673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7">
              <a:extLst>
                <a:ext uri="{FF2B5EF4-FFF2-40B4-BE49-F238E27FC236}">
                  <a16:creationId xmlns:a16="http://schemas.microsoft.com/office/drawing/2014/main" xmlns="" id="{59D24FA4-AAFF-4234-A806-0664D1467E89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xmlns="" id="{3724EE04-6AAD-4662-B15D-013FE5286953}"/>
              </a:ext>
            </a:extLst>
          </p:cNvPr>
          <p:cNvSpPr txBox="1"/>
          <p:nvPr/>
        </p:nvSpPr>
        <p:spPr>
          <a:xfrm>
            <a:off x="3099575" y="630731"/>
            <a:ext cx="550397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รายงานผลในส่วนของหน้าต่าง </a:t>
            </a:r>
            <a:r>
              <a:rPr lang="en-US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“</a:t>
            </a:r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รายรับ</a:t>
            </a:r>
            <a:r>
              <a:rPr lang="en-US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”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xmlns="" id="{E73C695E-98A4-4A64-9A72-305037DE15C0}"/>
              </a:ext>
            </a:extLst>
          </p:cNvPr>
          <p:cNvSpPr txBox="1"/>
          <p:nvPr/>
        </p:nvSpPr>
        <p:spPr>
          <a:xfrm>
            <a:off x="3362519" y="5616092"/>
            <a:ext cx="54710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867" dirty="0">
                <a:solidFill>
                  <a:schemeClr val="accent2">
                    <a:lumMod val="75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รูปประกอบหน้าต่างที่ </a:t>
            </a:r>
            <a:r>
              <a:rPr lang="en-US" altLang="ko-KR" sz="1867" dirty="0">
                <a:solidFill>
                  <a:schemeClr val="accent2">
                    <a:lumMod val="75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2 </a:t>
            </a:r>
            <a:r>
              <a:rPr lang="th-TH" altLang="ko-KR" sz="1867" dirty="0">
                <a:solidFill>
                  <a:schemeClr val="accent2">
                    <a:lumMod val="75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ของโปรแกรมรายรับและรายจ่าย</a:t>
            </a:r>
            <a:endParaRPr lang="ko-KR" altLang="en-US" sz="1867" dirty="0">
              <a:solidFill>
                <a:schemeClr val="accent2">
                  <a:lumMod val="75000"/>
                </a:schemeClr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18" y="2097048"/>
            <a:ext cx="7358566" cy="33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9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รูปภาพ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43" y="2003881"/>
            <a:ext cx="7513262" cy="3397718"/>
          </a:xfrm>
          <a:prstGeom prst="rect">
            <a:avLst/>
          </a:prstGeom>
        </p:spPr>
      </p:pic>
      <p:grpSp>
        <p:nvGrpSpPr>
          <p:cNvPr id="5" name="Group 12">
            <a:extLst>
              <a:ext uri="{FF2B5EF4-FFF2-40B4-BE49-F238E27FC236}">
                <a16:creationId xmlns:a16="http://schemas.microsoft.com/office/drawing/2014/main" xmlns="" id="{AD518C6A-3B63-4EDD-8192-E77F0469108D}"/>
              </a:ext>
            </a:extLst>
          </p:cNvPr>
          <p:cNvGrpSpPr/>
          <p:nvPr/>
        </p:nvGrpSpPr>
        <p:grpSpPr>
          <a:xfrm rot="10800000">
            <a:off x="2179165" y="448489"/>
            <a:ext cx="7600950" cy="1250874"/>
            <a:chOff x="2203174" y="4452730"/>
            <a:chExt cx="8540094" cy="1391478"/>
          </a:xfrm>
          <a:solidFill>
            <a:srgbClr val="FF0000">
              <a:alpha val="70000"/>
            </a:srgbClr>
          </a:solidFill>
        </p:grpSpPr>
        <p:sp>
          <p:nvSpPr>
            <p:cNvPr id="6" name="Freeform: Shape 13">
              <a:extLst>
                <a:ext uri="{FF2B5EF4-FFF2-40B4-BE49-F238E27FC236}">
                  <a16:creationId xmlns:a16="http://schemas.microsoft.com/office/drawing/2014/main" xmlns="" id="{9A26B3E6-DCF5-459C-92E8-13CE8350346F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rrow: Chevron 14">
              <a:extLst>
                <a:ext uri="{FF2B5EF4-FFF2-40B4-BE49-F238E27FC236}">
                  <a16:creationId xmlns:a16="http://schemas.microsoft.com/office/drawing/2014/main" xmlns="" id="{9920BF6E-5A3F-4853-8143-5B61C022F596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5">
              <a:extLst>
                <a:ext uri="{FF2B5EF4-FFF2-40B4-BE49-F238E27FC236}">
                  <a16:creationId xmlns:a16="http://schemas.microsoft.com/office/drawing/2014/main" xmlns="" id="{870314FE-3DF8-45C9-B9D8-B002B644113F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6">
              <a:extLst>
                <a:ext uri="{FF2B5EF4-FFF2-40B4-BE49-F238E27FC236}">
                  <a16:creationId xmlns:a16="http://schemas.microsoft.com/office/drawing/2014/main" xmlns="" id="{69B0500E-E9B3-4939-BC77-ACA6D62BF69F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17">
              <a:extLst>
                <a:ext uri="{FF2B5EF4-FFF2-40B4-BE49-F238E27FC236}">
                  <a16:creationId xmlns:a16="http://schemas.microsoft.com/office/drawing/2014/main" xmlns="" id="{1DA8A451-DE83-441E-8F93-720C1DA738CF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8">
            <a:extLst>
              <a:ext uri="{FF2B5EF4-FFF2-40B4-BE49-F238E27FC236}">
                <a16:creationId xmlns:a16="http://schemas.microsoft.com/office/drawing/2014/main" xmlns="" id="{75F1B998-BF5D-4FB0-A588-EB3EBEF8BD8E}"/>
              </a:ext>
            </a:extLst>
          </p:cNvPr>
          <p:cNvSpPr txBox="1"/>
          <p:nvPr/>
        </p:nvSpPr>
        <p:spPr>
          <a:xfrm>
            <a:off x="3125701" y="846174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ส่วนประกอบของหน้าต่าง </a:t>
            </a:r>
            <a:r>
              <a:rPr lang="en-US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“</a:t>
            </a:r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รายจ่าย</a:t>
            </a:r>
            <a:r>
              <a:rPr lang="en-US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”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xmlns="" id="{02E04C46-A241-4500-BB85-E28A2AC10596}"/>
              </a:ext>
            </a:extLst>
          </p:cNvPr>
          <p:cNvSpPr txBox="1"/>
          <p:nvPr/>
        </p:nvSpPr>
        <p:spPr>
          <a:xfrm>
            <a:off x="2804184" y="5586288"/>
            <a:ext cx="54710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867" dirty="0">
                <a:solidFill>
                  <a:srgbClr val="FFC0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รูปประกอบหน้าต่างที่ </a:t>
            </a:r>
            <a:r>
              <a:rPr lang="en-US" altLang="ko-KR" sz="1867" dirty="0">
                <a:solidFill>
                  <a:srgbClr val="FFC0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3 </a:t>
            </a:r>
            <a:r>
              <a:rPr lang="th-TH" altLang="ko-KR" sz="1867" dirty="0">
                <a:solidFill>
                  <a:srgbClr val="FFC0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ของโปรแกรมรายรับและรายจ่าย</a:t>
            </a:r>
            <a:endParaRPr lang="ko-KR" altLang="en-US" sz="1867" dirty="0">
              <a:solidFill>
                <a:srgbClr val="FFC000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cxnSp>
        <p:nvCxnSpPr>
          <p:cNvPr id="16" name="ตัวเชื่อมต่อ: หักมุม 15">
            <a:extLst>
              <a:ext uri="{FF2B5EF4-FFF2-40B4-BE49-F238E27FC236}">
                <a16:creationId xmlns:a16="http://schemas.microsoft.com/office/drawing/2014/main" xmlns="" id="{5FF3A361-449B-4478-AA09-DAFFDD12F7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50854" y="3277662"/>
            <a:ext cx="1224763" cy="37229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ตัวเชื่อมต่อ: หักมุม 19">
            <a:extLst>
              <a:ext uri="{FF2B5EF4-FFF2-40B4-BE49-F238E27FC236}">
                <a16:creationId xmlns:a16="http://schemas.microsoft.com/office/drawing/2014/main" xmlns="" id="{AA135192-CC00-48F4-A57C-2FC384DC4147}"/>
              </a:ext>
            </a:extLst>
          </p:cNvPr>
          <p:cNvCxnSpPr>
            <a:cxnSpLocks/>
          </p:cNvCxnSpPr>
          <p:nvPr/>
        </p:nvCxnSpPr>
        <p:spPr>
          <a:xfrm>
            <a:off x="1914530" y="3398221"/>
            <a:ext cx="556259" cy="22428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ตัวเชื่อมต่อ: หักมุม 23">
            <a:extLst>
              <a:ext uri="{FF2B5EF4-FFF2-40B4-BE49-F238E27FC236}">
                <a16:creationId xmlns:a16="http://schemas.microsoft.com/office/drawing/2014/main" xmlns="" id="{C7F28851-7F1C-46A0-9329-1C00500674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41025" y="2500211"/>
            <a:ext cx="4460947" cy="114953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ตัวเชื่อมต่อ: หักมุม 27">
            <a:extLst>
              <a:ext uri="{FF2B5EF4-FFF2-40B4-BE49-F238E27FC236}">
                <a16:creationId xmlns:a16="http://schemas.microsoft.com/office/drawing/2014/main" xmlns="" id="{50E3DE97-1154-45B1-A4BE-2A295A9E177B}"/>
              </a:ext>
            </a:extLst>
          </p:cNvPr>
          <p:cNvCxnSpPr>
            <a:cxnSpLocks/>
          </p:cNvCxnSpPr>
          <p:nvPr/>
        </p:nvCxnSpPr>
        <p:spPr>
          <a:xfrm rot="10800000">
            <a:off x="8913252" y="5180859"/>
            <a:ext cx="894417" cy="529236"/>
          </a:xfrm>
          <a:prstGeom prst="bentConnector3">
            <a:avLst>
              <a:gd name="adj1" fmla="val 10111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ตัวเชื่อมต่อ: หักมุม 31">
            <a:extLst>
              <a:ext uri="{FF2B5EF4-FFF2-40B4-BE49-F238E27FC236}">
                <a16:creationId xmlns:a16="http://schemas.microsoft.com/office/drawing/2014/main" xmlns="" id="{AB71E069-B51A-4F6C-882C-ADA7886BB89E}"/>
              </a:ext>
            </a:extLst>
          </p:cNvPr>
          <p:cNvCxnSpPr>
            <a:cxnSpLocks/>
          </p:cNvCxnSpPr>
          <p:nvPr/>
        </p:nvCxnSpPr>
        <p:spPr>
          <a:xfrm>
            <a:off x="1797812" y="2311807"/>
            <a:ext cx="1301193" cy="55323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: หักมุม 36">
            <a:extLst>
              <a:ext uri="{FF2B5EF4-FFF2-40B4-BE49-F238E27FC236}">
                <a16:creationId xmlns:a16="http://schemas.microsoft.com/office/drawing/2014/main" xmlns="" id="{CC6DFC88-C75D-4669-A92F-67D5D10021E1}"/>
              </a:ext>
            </a:extLst>
          </p:cNvPr>
          <p:cNvCxnSpPr>
            <a:cxnSpLocks/>
          </p:cNvCxnSpPr>
          <p:nvPr/>
        </p:nvCxnSpPr>
        <p:spPr>
          <a:xfrm flipV="1">
            <a:off x="2353833" y="5108426"/>
            <a:ext cx="129539" cy="87840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ตัวเชื่อมต่อ: หักมุม 41">
            <a:extLst>
              <a:ext uri="{FF2B5EF4-FFF2-40B4-BE49-F238E27FC236}">
                <a16:creationId xmlns:a16="http://schemas.microsoft.com/office/drawing/2014/main" xmlns="" id="{574D943F-FF4E-4B25-BC41-894B3C6B5D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32217" y="4609961"/>
            <a:ext cx="4068137" cy="1631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ตัวเชื่อมต่อ: หักมุม 48">
            <a:extLst>
              <a:ext uri="{FF2B5EF4-FFF2-40B4-BE49-F238E27FC236}">
                <a16:creationId xmlns:a16="http://schemas.microsoft.com/office/drawing/2014/main" xmlns="" id="{1D540D32-DB75-4E2A-A870-E865D2617E7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70902" y="1884011"/>
            <a:ext cx="3409119" cy="39425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xmlns="" id="{EBE1C61B-7D4E-44E2-BC45-9BADFB666DB0}"/>
              </a:ext>
            </a:extLst>
          </p:cNvPr>
          <p:cNvSpPr txBox="1"/>
          <p:nvPr/>
        </p:nvSpPr>
        <p:spPr>
          <a:xfrm>
            <a:off x="-18084" y="2071235"/>
            <a:ext cx="220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แสดงหัวข้อที่ต้องการบันทึกประเภทของรายการ</a:t>
            </a: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xmlns="" id="{1838215F-1A95-403C-A9C9-D2F87753A1DB}"/>
              </a:ext>
            </a:extLst>
          </p:cNvPr>
          <p:cNvSpPr txBox="1"/>
          <p:nvPr/>
        </p:nvSpPr>
        <p:spPr>
          <a:xfrm>
            <a:off x="64015" y="3020120"/>
            <a:ext cx="2115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ช่องกรอกรายละเอียดสำหรับข้อมูลที่จะบันทึกลงฐานข้อมูล</a:t>
            </a:r>
          </a:p>
        </p:txBody>
      </p:sp>
      <p:sp>
        <p:nvSpPr>
          <p:cNvPr id="59" name="กล่องข้อความ 58">
            <a:extLst>
              <a:ext uri="{FF2B5EF4-FFF2-40B4-BE49-F238E27FC236}">
                <a16:creationId xmlns:a16="http://schemas.microsoft.com/office/drawing/2014/main" xmlns="" id="{6287DB22-802F-4B41-9850-545989F99EE6}"/>
              </a:ext>
            </a:extLst>
          </p:cNvPr>
          <p:cNvSpPr txBox="1"/>
          <p:nvPr/>
        </p:nvSpPr>
        <p:spPr>
          <a:xfrm>
            <a:off x="351488" y="5685771"/>
            <a:ext cx="2273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ส่วนลบข้อมูลที่ต้องการแก้ไข และประเภทที่ต้องการลบ</a:t>
            </a:r>
          </a:p>
        </p:txBody>
      </p:sp>
      <p:sp>
        <p:nvSpPr>
          <p:cNvPr id="61" name="กล่องข้อความ 60">
            <a:extLst>
              <a:ext uri="{FF2B5EF4-FFF2-40B4-BE49-F238E27FC236}">
                <a16:creationId xmlns:a16="http://schemas.microsoft.com/office/drawing/2014/main" xmlns="" id="{71357CAD-216D-4B2E-8540-170EEB577B74}"/>
              </a:ext>
            </a:extLst>
          </p:cNvPr>
          <p:cNvSpPr txBox="1"/>
          <p:nvPr/>
        </p:nvSpPr>
        <p:spPr>
          <a:xfrm>
            <a:off x="9918008" y="1539779"/>
            <a:ext cx="227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แสดงข้อมูลส่วนต่างและยอดรวมของเดือนปัจจุบัน</a:t>
            </a:r>
          </a:p>
        </p:txBody>
      </p:sp>
      <p:sp>
        <p:nvSpPr>
          <p:cNvPr id="64" name="กล่องข้อความ 63">
            <a:extLst>
              <a:ext uri="{FF2B5EF4-FFF2-40B4-BE49-F238E27FC236}">
                <a16:creationId xmlns:a16="http://schemas.microsoft.com/office/drawing/2014/main" xmlns="" id="{90DBD606-E8B8-4699-8424-2AF49DDE2EE8}"/>
              </a:ext>
            </a:extLst>
          </p:cNvPr>
          <p:cNvSpPr txBox="1"/>
          <p:nvPr/>
        </p:nvSpPr>
        <p:spPr>
          <a:xfrm>
            <a:off x="9859012" y="3105834"/>
            <a:ext cx="227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แสดงรายละเอียดข้อมูลปัจจุบันเป็นกราฟวงกลม</a:t>
            </a: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xmlns="" id="{6E51DD0B-5768-4A88-B0E6-47B468E68D1D}"/>
              </a:ext>
            </a:extLst>
          </p:cNvPr>
          <p:cNvSpPr txBox="1"/>
          <p:nvPr/>
        </p:nvSpPr>
        <p:spPr>
          <a:xfrm>
            <a:off x="10201972" y="2278269"/>
            <a:ext cx="1990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แสดงชื่อหน้ารายการที่กำลังเปิดใช้งานอยู่</a:t>
            </a: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xmlns="" id="{3000413D-9EC7-4156-ABDF-F61D425D7C6E}"/>
              </a:ext>
            </a:extLst>
          </p:cNvPr>
          <p:cNvSpPr txBox="1"/>
          <p:nvPr/>
        </p:nvSpPr>
        <p:spPr>
          <a:xfrm>
            <a:off x="10400353" y="4307946"/>
            <a:ext cx="18844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ปุ่มแสดงข้อมูลปัจจุบัน และอัพเดทข้อมูลหลังจากทำการแก้ไขเพิ่มหรือลบ</a:t>
            </a:r>
          </a:p>
        </p:txBody>
      </p:sp>
      <p:sp>
        <p:nvSpPr>
          <p:cNvPr id="69" name="กล่องข้อความ 68">
            <a:extLst>
              <a:ext uri="{FF2B5EF4-FFF2-40B4-BE49-F238E27FC236}">
                <a16:creationId xmlns:a16="http://schemas.microsoft.com/office/drawing/2014/main" xmlns="" id="{38B6FD30-AE32-44C6-9731-C4C5B787618E}"/>
              </a:ext>
            </a:extLst>
          </p:cNvPr>
          <p:cNvSpPr txBox="1"/>
          <p:nvPr/>
        </p:nvSpPr>
        <p:spPr>
          <a:xfrm>
            <a:off x="9780115" y="5504976"/>
            <a:ext cx="227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แสดงรายละเอียดสีและชนิดประเภทของกราฟ</a:t>
            </a:r>
          </a:p>
        </p:txBody>
      </p:sp>
    </p:spTree>
    <p:extLst>
      <p:ext uri="{BB962C8B-B14F-4D97-AF65-F5344CB8AC3E}">
        <p14:creationId xmlns:p14="http://schemas.microsoft.com/office/powerpoint/2010/main" val="127299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0" y="-695325"/>
            <a:ext cx="12382500" cy="8248650"/>
          </a:xfrm>
          <a:prstGeom prst="rect">
            <a:avLst/>
          </a:prstGeom>
        </p:spPr>
      </p:pic>
      <p:sp>
        <p:nvSpPr>
          <p:cNvPr id="3" name="สี่เหลี่ยมผืนผ้ามุมมน 2"/>
          <p:cNvSpPr/>
          <p:nvPr/>
        </p:nvSpPr>
        <p:spPr>
          <a:xfrm>
            <a:off x="1640793" y="1897166"/>
            <a:ext cx="9101271" cy="33926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998E272D-039D-4354-9DF2-9894321FB91E}"/>
              </a:ext>
            </a:extLst>
          </p:cNvPr>
          <p:cNvGrpSpPr/>
          <p:nvPr/>
        </p:nvGrpSpPr>
        <p:grpSpPr>
          <a:xfrm rot="10800000">
            <a:off x="2069169" y="325470"/>
            <a:ext cx="7600950" cy="1250874"/>
            <a:chOff x="2203174" y="4452730"/>
            <a:chExt cx="8540094" cy="1391478"/>
          </a:xfrm>
          <a:solidFill>
            <a:srgbClr val="00B050">
              <a:alpha val="70000"/>
            </a:srgbClr>
          </a:solidFill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xmlns="" id="{732B994C-B188-4FA6-99B6-722F9AF788B7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Chevron 14">
              <a:extLst>
                <a:ext uri="{FF2B5EF4-FFF2-40B4-BE49-F238E27FC236}">
                  <a16:creationId xmlns:a16="http://schemas.microsoft.com/office/drawing/2014/main" xmlns="" id="{F697ECF5-3A77-4BC1-A200-91FCAEC79A5F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15">
              <a:extLst>
                <a:ext uri="{FF2B5EF4-FFF2-40B4-BE49-F238E27FC236}">
                  <a16:creationId xmlns:a16="http://schemas.microsoft.com/office/drawing/2014/main" xmlns="" id="{12BC96BD-CE27-419B-86C5-175E4ADCAA69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6">
              <a:extLst>
                <a:ext uri="{FF2B5EF4-FFF2-40B4-BE49-F238E27FC236}">
                  <a16:creationId xmlns:a16="http://schemas.microsoft.com/office/drawing/2014/main" xmlns="" id="{E82FA530-5A2C-49B6-9786-BE79B1915DC5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7">
              <a:extLst>
                <a:ext uri="{FF2B5EF4-FFF2-40B4-BE49-F238E27FC236}">
                  <a16:creationId xmlns:a16="http://schemas.microsoft.com/office/drawing/2014/main" xmlns="" id="{14EA1253-3C6F-4874-A257-33FE57E3D741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xmlns="" id="{1195D28C-EAF3-4DDA-A19F-470EFC36442C}"/>
              </a:ext>
            </a:extLst>
          </p:cNvPr>
          <p:cNvSpPr txBox="1"/>
          <p:nvPr/>
        </p:nvSpPr>
        <p:spPr>
          <a:xfrm>
            <a:off x="2931854" y="720073"/>
            <a:ext cx="55039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2400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วัตถุประสงค์ในการจัดทำโปรแกรม</a:t>
            </a:r>
            <a:endParaRPr lang="ko-KR" altLang="en-US" sz="2400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919955" y="2092895"/>
            <a:ext cx="856573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เพื่อพัฒนารูปแบบของฟอร์มการบันทึกรายรับรายจ่าย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เพื่อวิเคราะห์ความสัมพันธ์ระหว่าง รายรับ รายจ่ายและเงินออมที่ใช้จ่ายในแต่ละเดือน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th-TH" sz="32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เพื่อวิเคราะห์พฤติกรรมการใช้จ่ายเงินของผู้ใช้โปรแกรมในแต่ละวันของแต่ละเดือนที่ทำการบันทึกรายรับรายจ่าย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93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366615" y="2158293"/>
            <a:ext cx="5315485" cy="3247401"/>
          </a:xfrm>
        </p:spPr>
        <p:txBody>
          <a:bodyPr>
            <a:noAutofit/>
          </a:bodyPr>
          <a:lstStyle/>
          <a:p>
            <a:r>
              <a:rPr lang="th-TH" sz="2800" dirty="0">
                <a:solidFill>
                  <a:schemeClr val="tx1"/>
                </a:solidFill>
              </a:rPr>
              <a:t>ทันทีที่รายจ่ายเปิดโปรแกรมจะทำการสร้างตารางแสดงรายละเอียดต่าง ๆ รอไว้ ส่วน </a:t>
            </a:r>
            <a:r>
              <a:rPr lang="en-US" sz="2800" dirty="0">
                <a:solidFill>
                  <a:schemeClr val="tx1"/>
                </a:solidFill>
              </a:rPr>
              <a:t>try </a:t>
            </a:r>
            <a:r>
              <a:rPr lang="th-TH" sz="2800" dirty="0">
                <a:solidFill>
                  <a:schemeClr val="tx1"/>
                </a:solidFill>
              </a:rPr>
              <a:t>ทั้ง 4 นั้นจะรับข้อมูลจากฐานข้อมูลได้แก่ จำนวนรายจ่ายทั้งหมดของเดือน จำนวนรายจ่ายของอุปโภคทั้งหมดของเดือน จำนวนรายจ่ายของการศึกษาทั้งหมดของเดือนและ จำนวนรายจ่ายของจิปาถะทั้งหมดของเดือนตามลำดับ</a:t>
            </a:r>
          </a:p>
        </p:txBody>
      </p:sp>
      <p:pic>
        <p:nvPicPr>
          <p:cNvPr id="4" name="ตัวแทนเนื้อหา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24" y="2164390"/>
            <a:ext cx="5563376" cy="322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12">
            <a:extLst>
              <a:ext uri="{FF2B5EF4-FFF2-40B4-BE49-F238E27FC236}">
                <a16:creationId xmlns:a16="http://schemas.microsoft.com/office/drawing/2014/main" xmlns="" id="{AD518C6A-3B63-4EDD-8192-E77F0469108D}"/>
              </a:ext>
            </a:extLst>
          </p:cNvPr>
          <p:cNvGrpSpPr/>
          <p:nvPr/>
        </p:nvGrpSpPr>
        <p:grpSpPr>
          <a:xfrm rot="10800000">
            <a:off x="2032468" y="347833"/>
            <a:ext cx="8127063" cy="1519901"/>
            <a:chOff x="2203174" y="4452730"/>
            <a:chExt cx="8540094" cy="1391478"/>
          </a:xfrm>
          <a:solidFill>
            <a:srgbClr val="FF0000">
              <a:alpha val="70000"/>
            </a:srgbClr>
          </a:solidFill>
        </p:grpSpPr>
        <p:sp>
          <p:nvSpPr>
            <p:cNvPr id="6" name="Freeform: Shape 13">
              <a:extLst>
                <a:ext uri="{FF2B5EF4-FFF2-40B4-BE49-F238E27FC236}">
                  <a16:creationId xmlns:a16="http://schemas.microsoft.com/office/drawing/2014/main" xmlns="" id="{9A26B3E6-DCF5-459C-92E8-13CE8350346F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rrow: Chevron 14">
              <a:extLst>
                <a:ext uri="{FF2B5EF4-FFF2-40B4-BE49-F238E27FC236}">
                  <a16:creationId xmlns:a16="http://schemas.microsoft.com/office/drawing/2014/main" xmlns="" id="{9920BF6E-5A3F-4853-8143-5B61C022F596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5">
              <a:extLst>
                <a:ext uri="{FF2B5EF4-FFF2-40B4-BE49-F238E27FC236}">
                  <a16:creationId xmlns:a16="http://schemas.microsoft.com/office/drawing/2014/main" xmlns="" id="{870314FE-3DF8-45C9-B9D8-B002B644113F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6">
              <a:extLst>
                <a:ext uri="{FF2B5EF4-FFF2-40B4-BE49-F238E27FC236}">
                  <a16:creationId xmlns:a16="http://schemas.microsoft.com/office/drawing/2014/main" xmlns="" id="{69B0500E-E9B3-4939-BC77-ACA6D62BF69F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17">
              <a:extLst>
                <a:ext uri="{FF2B5EF4-FFF2-40B4-BE49-F238E27FC236}">
                  <a16:creationId xmlns:a16="http://schemas.microsoft.com/office/drawing/2014/main" xmlns="" id="{1DA8A451-DE83-441E-8F93-720C1DA738CF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8">
            <a:extLst>
              <a:ext uri="{FF2B5EF4-FFF2-40B4-BE49-F238E27FC236}">
                <a16:creationId xmlns:a16="http://schemas.microsoft.com/office/drawing/2014/main" xmlns="" id="{75F1B998-BF5D-4FB0-A588-EB3EBEF8BD8E}"/>
              </a:ext>
            </a:extLst>
          </p:cNvPr>
          <p:cNvSpPr txBox="1"/>
          <p:nvPr/>
        </p:nvSpPr>
        <p:spPr>
          <a:xfrm>
            <a:off x="3155037" y="776009"/>
            <a:ext cx="550397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ส่วนประกอบของหน้าต่าง </a:t>
            </a:r>
            <a:r>
              <a:rPr lang="en-US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“</a:t>
            </a:r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รายจ่าย</a:t>
            </a:r>
            <a:r>
              <a:rPr lang="en-US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”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(</a:t>
            </a:r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โค้ด</a:t>
            </a:r>
            <a:r>
              <a:rPr lang="en-US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)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>
            <a:extLst>
              <a:ext uri="{FF2B5EF4-FFF2-40B4-BE49-F238E27FC236}">
                <a16:creationId xmlns:a16="http://schemas.microsoft.com/office/drawing/2014/main" xmlns="" id="{AD518C6A-3B63-4EDD-8192-E77F0469108D}"/>
              </a:ext>
            </a:extLst>
          </p:cNvPr>
          <p:cNvGrpSpPr/>
          <p:nvPr/>
        </p:nvGrpSpPr>
        <p:grpSpPr>
          <a:xfrm rot="10800000">
            <a:off x="2179165" y="448489"/>
            <a:ext cx="7600950" cy="1250874"/>
            <a:chOff x="2203174" y="4452730"/>
            <a:chExt cx="8540094" cy="1391478"/>
          </a:xfrm>
          <a:solidFill>
            <a:srgbClr val="FF0000">
              <a:alpha val="70000"/>
            </a:srgbClr>
          </a:solidFill>
        </p:grpSpPr>
        <p:sp>
          <p:nvSpPr>
            <p:cNvPr id="6" name="Freeform: Shape 13">
              <a:extLst>
                <a:ext uri="{FF2B5EF4-FFF2-40B4-BE49-F238E27FC236}">
                  <a16:creationId xmlns:a16="http://schemas.microsoft.com/office/drawing/2014/main" xmlns="" id="{9A26B3E6-DCF5-459C-92E8-13CE8350346F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rrow: Chevron 14">
              <a:extLst>
                <a:ext uri="{FF2B5EF4-FFF2-40B4-BE49-F238E27FC236}">
                  <a16:creationId xmlns:a16="http://schemas.microsoft.com/office/drawing/2014/main" xmlns="" id="{9920BF6E-5A3F-4853-8143-5B61C022F596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5">
              <a:extLst>
                <a:ext uri="{FF2B5EF4-FFF2-40B4-BE49-F238E27FC236}">
                  <a16:creationId xmlns:a16="http://schemas.microsoft.com/office/drawing/2014/main" xmlns="" id="{870314FE-3DF8-45C9-B9D8-B002B644113F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6">
              <a:extLst>
                <a:ext uri="{FF2B5EF4-FFF2-40B4-BE49-F238E27FC236}">
                  <a16:creationId xmlns:a16="http://schemas.microsoft.com/office/drawing/2014/main" xmlns="" id="{69B0500E-E9B3-4939-BC77-ACA6D62BF69F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17">
              <a:extLst>
                <a:ext uri="{FF2B5EF4-FFF2-40B4-BE49-F238E27FC236}">
                  <a16:creationId xmlns:a16="http://schemas.microsoft.com/office/drawing/2014/main" xmlns="" id="{1DA8A451-DE83-441E-8F93-720C1DA738CF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8">
            <a:extLst>
              <a:ext uri="{FF2B5EF4-FFF2-40B4-BE49-F238E27FC236}">
                <a16:creationId xmlns:a16="http://schemas.microsoft.com/office/drawing/2014/main" xmlns="" id="{75F1B998-BF5D-4FB0-A588-EB3EBEF8BD8E}"/>
              </a:ext>
            </a:extLst>
          </p:cNvPr>
          <p:cNvSpPr txBox="1"/>
          <p:nvPr/>
        </p:nvSpPr>
        <p:spPr>
          <a:xfrm>
            <a:off x="3125701" y="846174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รายงานผลในส่วนของหน้าต่าง </a:t>
            </a:r>
            <a:r>
              <a:rPr lang="en-US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“</a:t>
            </a:r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รายจ่าย</a:t>
            </a:r>
            <a:r>
              <a:rPr lang="en-US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”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xmlns="" id="{02E04C46-A241-4500-BB85-E28A2AC10596}"/>
              </a:ext>
            </a:extLst>
          </p:cNvPr>
          <p:cNvSpPr txBox="1"/>
          <p:nvPr/>
        </p:nvSpPr>
        <p:spPr>
          <a:xfrm>
            <a:off x="3467971" y="5710095"/>
            <a:ext cx="54710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รูปประกอบหน้าต่างที่ </a:t>
            </a:r>
            <a:r>
              <a:rPr lang="en-US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3 </a:t>
            </a:r>
            <a:r>
              <a:rPr lang="th-TH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ของโปรแกรมรายรับและรายจ่าย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-106" t="-1384" r="106" b="1384"/>
          <a:stretch/>
        </p:blipFill>
        <p:spPr>
          <a:xfrm>
            <a:off x="2110812" y="1933920"/>
            <a:ext cx="8007409" cy="36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t="1158"/>
          <a:stretch/>
        </p:blipFill>
        <p:spPr>
          <a:xfrm>
            <a:off x="2336326" y="1828800"/>
            <a:ext cx="7443789" cy="3909701"/>
          </a:xfrm>
          <a:prstGeom prst="rect">
            <a:avLst/>
          </a:prstGeom>
        </p:spPr>
      </p:pic>
      <p:grpSp>
        <p:nvGrpSpPr>
          <p:cNvPr id="5" name="Group 12">
            <a:extLst>
              <a:ext uri="{FF2B5EF4-FFF2-40B4-BE49-F238E27FC236}">
                <a16:creationId xmlns:a16="http://schemas.microsoft.com/office/drawing/2014/main" xmlns="" id="{AD518C6A-3B63-4EDD-8192-E77F0469108D}"/>
              </a:ext>
            </a:extLst>
          </p:cNvPr>
          <p:cNvGrpSpPr/>
          <p:nvPr/>
        </p:nvGrpSpPr>
        <p:grpSpPr>
          <a:xfrm rot="10800000">
            <a:off x="2179165" y="448489"/>
            <a:ext cx="7600950" cy="1250874"/>
            <a:chOff x="2203174" y="4452730"/>
            <a:chExt cx="8540094" cy="1391478"/>
          </a:xfrm>
          <a:solidFill>
            <a:srgbClr val="FF0000">
              <a:alpha val="70000"/>
            </a:srgbClr>
          </a:solidFill>
        </p:grpSpPr>
        <p:sp>
          <p:nvSpPr>
            <p:cNvPr id="6" name="Freeform: Shape 13">
              <a:extLst>
                <a:ext uri="{FF2B5EF4-FFF2-40B4-BE49-F238E27FC236}">
                  <a16:creationId xmlns:a16="http://schemas.microsoft.com/office/drawing/2014/main" xmlns="" id="{9A26B3E6-DCF5-459C-92E8-13CE8350346F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rrow: Chevron 14">
              <a:extLst>
                <a:ext uri="{FF2B5EF4-FFF2-40B4-BE49-F238E27FC236}">
                  <a16:creationId xmlns:a16="http://schemas.microsoft.com/office/drawing/2014/main" xmlns="" id="{9920BF6E-5A3F-4853-8143-5B61C022F596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5">
              <a:extLst>
                <a:ext uri="{FF2B5EF4-FFF2-40B4-BE49-F238E27FC236}">
                  <a16:creationId xmlns:a16="http://schemas.microsoft.com/office/drawing/2014/main" xmlns="" id="{870314FE-3DF8-45C9-B9D8-B002B644113F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6">
              <a:extLst>
                <a:ext uri="{FF2B5EF4-FFF2-40B4-BE49-F238E27FC236}">
                  <a16:creationId xmlns:a16="http://schemas.microsoft.com/office/drawing/2014/main" xmlns="" id="{69B0500E-E9B3-4939-BC77-ACA6D62BF69F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17">
              <a:extLst>
                <a:ext uri="{FF2B5EF4-FFF2-40B4-BE49-F238E27FC236}">
                  <a16:creationId xmlns:a16="http://schemas.microsoft.com/office/drawing/2014/main" xmlns="" id="{1DA8A451-DE83-441E-8F93-720C1DA738CF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8">
            <a:extLst>
              <a:ext uri="{FF2B5EF4-FFF2-40B4-BE49-F238E27FC236}">
                <a16:creationId xmlns:a16="http://schemas.microsoft.com/office/drawing/2014/main" xmlns="" id="{75F1B998-BF5D-4FB0-A588-EB3EBEF8BD8E}"/>
              </a:ext>
            </a:extLst>
          </p:cNvPr>
          <p:cNvSpPr txBox="1"/>
          <p:nvPr/>
        </p:nvSpPr>
        <p:spPr>
          <a:xfrm>
            <a:off x="3125701" y="846174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รายงานผลในรูปแบบ </a:t>
            </a:r>
            <a:r>
              <a:rPr lang="en-US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Excel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xmlns="" id="{02E04C46-A241-4500-BB85-E28A2AC10596}"/>
              </a:ext>
            </a:extLst>
          </p:cNvPr>
          <p:cNvSpPr txBox="1"/>
          <p:nvPr/>
        </p:nvSpPr>
        <p:spPr>
          <a:xfrm>
            <a:off x="3322690" y="5897847"/>
            <a:ext cx="54710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รูปประกอบหน้าต่างที่ </a:t>
            </a:r>
            <a:r>
              <a:rPr lang="en-US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3 </a:t>
            </a:r>
            <a:r>
              <a:rPr lang="th-TH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ของโปรแกรมรายรับและรายจ่าย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4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152" y="2000441"/>
            <a:ext cx="5592099" cy="4229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18">
            <a:extLst>
              <a:ext uri="{FF2B5EF4-FFF2-40B4-BE49-F238E27FC236}">
                <a16:creationId xmlns:a16="http://schemas.microsoft.com/office/drawing/2014/main" xmlns="" id="{75F1B998-BF5D-4FB0-A588-EB3EBEF8BD8E}"/>
              </a:ext>
            </a:extLst>
          </p:cNvPr>
          <p:cNvSpPr txBox="1"/>
          <p:nvPr/>
        </p:nvSpPr>
        <p:spPr>
          <a:xfrm>
            <a:off x="3125701" y="846174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รายงานผลในรูปแบบ </a:t>
            </a:r>
            <a:r>
              <a:rPr lang="en-US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Excel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xmlns="" id="{AD518C6A-3B63-4EDD-8192-E77F0469108D}"/>
              </a:ext>
            </a:extLst>
          </p:cNvPr>
          <p:cNvGrpSpPr/>
          <p:nvPr/>
        </p:nvGrpSpPr>
        <p:grpSpPr>
          <a:xfrm rot="10800000">
            <a:off x="1459891" y="373203"/>
            <a:ext cx="8384863" cy="1259232"/>
            <a:chOff x="2203174" y="4452730"/>
            <a:chExt cx="8540094" cy="1391478"/>
          </a:xfrm>
          <a:solidFill>
            <a:srgbClr val="FF0000">
              <a:alpha val="70000"/>
            </a:srgbClr>
          </a:solidFill>
        </p:grpSpPr>
        <p:sp>
          <p:nvSpPr>
            <p:cNvPr id="7" name="Freeform: Shape 13">
              <a:extLst>
                <a:ext uri="{FF2B5EF4-FFF2-40B4-BE49-F238E27FC236}">
                  <a16:creationId xmlns:a16="http://schemas.microsoft.com/office/drawing/2014/main" xmlns="" id="{9A26B3E6-DCF5-459C-92E8-13CE8350346F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Chevron 14">
              <a:extLst>
                <a:ext uri="{FF2B5EF4-FFF2-40B4-BE49-F238E27FC236}">
                  <a16:creationId xmlns:a16="http://schemas.microsoft.com/office/drawing/2014/main" xmlns="" id="{9920BF6E-5A3F-4853-8143-5B61C022F596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5">
              <a:extLst>
                <a:ext uri="{FF2B5EF4-FFF2-40B4-BE49-F238E27FC236}">
                  <a16:creationId xmlns:a16="http://schemas.microsoft.com/office/drawing/2014/main" xmlns="" id="{870314FE-3DF8-45C9-B9D8-B002B644113F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16">
              <a:extLst>
                <a:ext uri="{FF2B5EF4-FFF2-40B4-BE49-F238E27FC236}">
                  <a16:creationId xmlns:a16="http://schemas.microsoft.com/office/drawing/2014/main" xmlns="" id="{69B0500E-E9B3-4939-BC77-ACA6D62BF69F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xmlns="" id="{1DA8A451-DE83-441E-8F93-720C1DA738CF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8">
            <a:extLst>
              <a:ext uri="{FF2B5EF4-FFF2-40B4-BE49-F238E27FC236}">
                <a16:creationId xmlns:a16="http://schemas.microsoft.com/office/drawing/2014/main" xmlns="" id="{75F1B998-BF5D-4FB0-A588-EB3EBEF8BD8E}"/>
              </a:ext>
            </a:extLst>
          </p:cNvPr>
          <p:cNvSpPr txBox="1"/>
          <p:nvPr/>
        </p:nvSpPr>
        <p:spPr>
          <a:xfrm>
            <a:off x="2550889" y="741208"/>
            <a:ext cx="57457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(</a:t>
            </a:r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โค้ด</a:t>
            </a:r>
            <a:r>
              <a:rPr lang="en-US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)</a:t>
            </a:r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 ส่วนรายงานผลในรูปแบบ </a:t>
            </a:r>
            <a:r>
              <a:rPr lang="en-US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Excel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5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>
            <a:extLst>
              <a:ext uri="{FF2B5EF4-FFF2-40B4-BE49-F238E27FC236}">
                <a16:creationId xmlns:a16="http://schemas.microsoft.com/office/drawing/2014/main" xmlns="" id="{AD518C6A-3B63-4EDD-8192-E77F0469108D}"/>
              </a:ext>
            </a:extLst>
          </p:cNvPr>
          <p:cNvGrpSpPr/>
          <p:nvPr/>
        </p:nvGrpSpPr>
        <p:grpSpPr>
          <a:xfrm rot="10800000">
            <a:off x="1459891" y="373203"/>
            <a:ext cx="8384863" cy="1259232"/>
            <a:chOff x="2203174" y="4452730"/>
            <a:chExt cx="8540094" cy="1391478"/>
          </a:xfrm>
          <a:solidFill>
            <a:srgbClr val="FF0000">
              <a:alpha val="70000"/>
            </a:srgbClr>
          </a:solidFill>
        </p:grpSpPr>
        <p:sp>
          <p:nvSpPr>
            <p:cNvPr id="6" name="Freeform: Shape 13">
              <a:extLst>
                <a:ext uri="{FF2B5EF4-FFF2-40B4-BE49-F238E27FC236}">
                  <a16:creationId xmlns:a16="http://schemas.microsoft.com/office/drawing/2014/main" xmlns="" id="{9A26B3E6-DCF5-459C-92E8-13CE8350346F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rrow: Chevron 14">
              <a:extLst>
                <a:ext uri="{FF2B5EF4-FFF2-40B4-BE49-F238E27FC236}">
                  <a16:creationId xmlns:a16="http://schemas.microsoft.com/office/drawing/2014/main" xmlns="" id="{9920BF6E-5A3F-4853-8143-5B61C022F596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5">
              <a:extLst>
                <a:ext uri="{FF2B5EF4-FFF2-40B4-BE49-F238E27FC236}">
                  <a16:creationId xmlns:a16="http://schemas.microsoft.com/office/drawing/2014/main" xmlns="" id="{870314FE-3DF8-45C9-B9D8-B002B644113F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6">
              <a:extLst>
                <a:ext uri="{FF2B5EF4-FFF2-40B4-BE49-F238E27FC236}">
                  <a16:creationId xmlns:a16="http://schemas.microsoft.com/office/drawing/2014/main" xmlns="" id="{69B0500E-E9B3-4939-BC77-ACA6D62BF69F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17">
              <a:extLst>
                <a:ext uri="{FF2B5EF4-FFF2-40B4-BE49-F238E27FC236}">
                  <a16:creationId xmlns:a16="http://schemas.microsoft.com/office/drawing/2014/main" xmlns="" id="{1DA8A451-DE83-441E-8F93-720C1DA738CF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8">
            <a:extLst>
              <a:ext uri="{FF2B5EF4-FFF2-40B4-BE49-F238E27FC236}">
                <a16:creationId xmlns:a16="http://schemas.microsoft.com/office/drawing/2014/main" xmlns="" id="{75F1B998-BF5D-4FB0-A588-EB3EBEF8BD8E}"/>
              </a:ext>
            </a:extLst>
          </p:cNvPr>
          <p:cNvSpPr txBox="1"/>
          <p:nvPr/>
        </p:nvSpPr>
        <p:spPr>
          <a:xfrm>
            <a:off x="2653080" y="585586"/>
            <a:ext cx="574575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สรุป ความสามารถ</a:t>
            </a:r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ของ</a:t>
            </a:r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โปรแกรม</a:t>
            </a:r>
          </a:p>
          <a:p>
            <a:pPr algn="ctr"/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รายรับ</a:t>
            </a:r>
            <a:r>
              <a:rPr lang="th-TH" altLang="ko-KR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และรายจ่าย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pic>
        <p:nvPicPr>
          <p:cNvPr id="76" name="รูปภาพ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923" y="1844818"/>
            <a:ext cx="6317527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AD518C6A-3B63-4EDD-8192-E77F0469108D}"/>
              </a:ext>
            </a:extLst>
          </p:cNvPr>
          <p:cNvGrpSpPr/>
          <p:nvPr/>
        </p:nvGrpSpPr>
        <p:grpSpPr>
          <a:xfrm rot="10800000">
            <a:off x="2058096" y="109733"/>
            <a:ext cx="7812296" cy="1053945"/>
            <a:chOff x="2203174" y="4452730"/>
            <a:chExt cx="8540094" cy="1391478"/>
          </a:xfrm>
          <a:solidFill>
            <a:srgbClr val="FF0000">
              <a:alpha val="70000"/>
            </a:srgbClr>
          </a:solidFill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xmlns="" id="{9A26B3E6-DCF5-459C-92E8-13CE8350346F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Chevron 14">
              <a:extLst>
                <a:ext uri="{FF2B5EF4-FFF2-40B4-BE49-F238E27FC236}">
                  <a16:creationId xmlns:a16="http://schemas.microsoft.com/office/drawing/2014/main" xmlns="" id="{9920BF6E-5A3F-4853-8143-5B61C022F596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15">
              <a:extLst>
                <a:ext uri="{FF2B5EF4-FFF2-40B4-BE49-F238E27FC236}">
                  <a16:creationId xmlns:a16="http://schemas.microsoft.com/office/drawing/2014/main" xmlns="" id="{870314FE-3DF8-45C9-B9D8-B002B644113F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6">
              <a:extLst>
                <a:ext uri="{FF2B5EF4-FFF2-40B4-BE49-F238E27FC236}">
                  <a16:creationId xmlns:a16="http://schemas.microsoft.com/office/drawing/2014/main" xmlns="" id="{69B0500E-E9B3-4939-BC77-ACA6D62BF69F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7">
              <a:extLst>
                <a:ext uri="{FF2B5EF4-FFF2-40B4-BE49-F238E27FC236}">
                  <a16:creationId xmlns:a16="http://schemas.microsoft.com/office/drawing/2014/main" xmlns="" id="{1DA8A451-DE83-441E-8F93-720C1DA738CF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xmlns="" id="{75F1B998-BF5D-4FB0-A588-EB3EBEF8BD8E}"/>
              </a:ext>
            </a:extLst>
          </p:cNvPr>
          <p:cNvSpPr txBox="1"/>
          <p:nvPr/>
        </p:nvSpPr>
        <p:spPr>
          <a:xfrm>
            <a:off x="3030951" y="159651"/>
            <a:ext cx="574575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ผลการสำรวจความพึงพอใจจากแบบสอบถาม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40" y="1377677"/>
            <a:ext cx="4529271" cy="5334978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510" y="1377676"/>
            <a:ext cx="4580545" cy="53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2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F123F38F-EDFF-44B7-A20B-2901A38C0513}"/>
              </a:ext>
            </a:extLst>
          </p:cNvPr>
          <p:cNvGrpSpPr/>
          <p:nvPr/>
        </p:nvGrpSpPr>
        <p:grpSpPr>
          <a:xfrm rot="10800000">
            <a:off x="2179165" y="448489"/>
            <a:ext cx="7600950" cy="1250874"/>
            <a:chOff x="2203174" y="4452730"/>
            <a:chExt cx="8540094" cy="1391478"/>
          </a:xfrm>
          <a:solidFill>
            <a:schemeClr val="accent6">
              <a:lumMod val="50000"/>
              <a:alpha val="70000"/>
            </a:schemeClr>
          </a:solidFill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xmlns="" id="{A43748D1-66CB-4F9E-8B79-9B7F759E0066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Chevron 14">
              <a:extLst>
                <a:ext uri="{FF2B5EF4-FFF2-40B4-BE49-F238E27FC236}">
                  <a16:creationId xmlns:a16="http://schemas.microsoft.com/office/drawing/2014/main" xmlns="" id="{DF733A4E-013F-4A74-BE84-046C52E21133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15">
              <a:extLst>
                <a:ext uri="{FF2B5EF4-FFF2-40B4-BE49-F238E27FC236}">
                  <a16:creationId xmlns:a16="http://schemas.microsoft.com/office/drawing/2014/main" xmlns="" id="{EAD69C40-C4BB-4BE0-BADF-70F1BF1B17E8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6">
              <a:extLst>
                <a:ext uri="{FF2B5EF4-FFF2-40B4-BE49-F238E27FC236}">
                  <a16:creationId xmlns:a16="http://schemas.microsoft.com/office/drawing/2014/main" xmlns="" id="{64623991-3677-46DD-A178-090688A67673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7">
              <a:extLst>
                <a:ext uri="{FF2B5EF4-FFF2-40B4-BE49-F238E27FC236}">
                  <a16:creationId xmlns:a16="http://schemas.microsoft.com/office/drawing/2014/main" xmlns="" id="{59D24FA4-AAFF-4234-A806-0664D1467E89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xmlns="" id="{3724EE04-6AAD-4662-B15D-013FE5286953}"/>
              </a:ext>
            </a:extLst>
          </p:cNvPr>
          <p:cNvSpPr txBox="1"/>
          <p:nvPr/>
        </p:nvSpPr>
        <p:spPr>
          <a:xfrm>
            <a:off x="3099575" y="846174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สรุปผล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graphicFrame>
        <p:nvGraphicFramePr>
          <p:cNvPr id="11" name="Chart 7">
            <a:extLst>
              <a:ext uri="{FF2B5EF4-FFF2-40B4-BE49-F238E27FC236}">
                <a16:creationId xmlns:a16="http://schemas.microsoft.com/office/drawing/2014/main" xmlns="" id="{C5E80681-F85B-414C-B093-9974F72D1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205687"/>
              </p:ext>
            </p:extLst>
          </p:nvPr>
        </p:nvGraphicFramePr>
        <p:xfrm>
          <a:off x="3578836" y="2015124"/>
          <a:ext cx="1584176" cy="1641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7">
            <a:extLst>
              <a:ext uri="{FF2B5EF4-FFF2-40B4-BE49-F238E27FC236}">
                <a16:creationId xmlns:a16="http://schemas.microsoft.com/office/drawing/2014/main" xmlns="" id="{6A55FABA-A9AD-43F1-B9E5-00BA600696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02583"/>
              </p:ext>
            </p:extLst>
          </p:nvPr>
        </p:nvGraphicFramePr>
        <p:xfrm>
          <a:off x="3578836" y="4226062"/>
          <a:ext cx="1584176" cy="1641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7">
            <a:extLst>
              <a:ext uri="{FF2B5EF4-FFF2-40B4-BE49-F238E27FC236}">
                <a16:creationId xmlns:a16="http://schemas.microsoft.com/office/drawing/2014/main" xmlns="" id="{F1485EED-492A-443F-BA4A-B90AEA011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6928848"/>
              </p:ext>
            </p:extLst>
          </p:nvPr>
        </p:nvGraphicFramePr>
        <p:xfrm>
          <a:off x="1195710" y="4226062"/>
          <a:ext cx="1584176" cy="1641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xmlns="" id="{2F2F22BE-B31C-4436-9198-6E552F18A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659006"/>
              </p:ext>
            </p:extLst>
          </p:nvPr>
        </p:nvGraphicFramePr>
        <p:xfrm>
          <a:off x="1195710" y="2015124"/>
          <a:ext cx="1584176" cy="1641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6">
            <a:extLst>
              <a:ext uri="{FF2B5EF4-FFF2-40B4-BE49-F238E27FC236}">
                <a16:creationId xmlns:a16="http://schemas.microsoft.com/office/drawing/2014/main" xmlns="" id="{CD7B9212-ED52-4E44-A35C-1AB4D987EB61}"/>
              </a:ext>
            </a:extLst>
          </p:cNvPr>
          <p:cNvSpPr txBox="1"/>
          <p:nvPr/>
        </p:nvSpPr>
        <p:spPr>
          <a:xfrm>
            <a:off x="1469878" y="2576672"/>
            <a:ext cx="9238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100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xmlns="" id="{DD0BA42B-7DF2-49D0-887D-76C0BBD06DC0}"/>
              </a:ext>
            </a:extLst>
          </p:cNvPr>
          <p:cNvSpPr txBox="1"/>
          <p:nvPr/>
        </p:nvSpPr>
        <p:spPr>
          <a:xfrm>
            <a:off x="3879792" y="2576672"/>
            <a:ext cx="8970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100</a:t>
            </a:r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xmlns="" id="{1A970F3D-E780-4E3E-B75D-3500E308C5A1}"/>
              </a:ext>
            </a:extLst>
          </p:cNvPr>
          <p:cNvSpPr txBox="1"/>
          <p:nvPr/>
        </p:nvSpPr>
        <p:spPr>
          <a:xfrm>
            <a:off x="1469878" y="4780402"/>
            <a:ext cx="9238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100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xmlns="" id="{D20B9D85-97B2-4FBF-B995-8AF8E8BB2286}"/>
              </a:ext>
            </a:extLst>
          </p:cNvPr>
          <p:cNvSpPr txBox="1"/>
          <p:nvPr/>
        </p:nvSpPr>
        <p:spPr>
          <a:xfrm>
            <a:off x="3879792" y="4780402"/>
            <a:ext cx="8970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100</a:t>
            </a:r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xmlns="" id="{2A9B7FE8-BDAC-41A5-8039-133DFA730B73}"/>
              </a:ext>
            </a:extLst>
          </p:cNvPr>
          <p:cNvSpPr txBox="1"/>
          <p:nvPr/>
        </p:nvSpPr>
        <p:spPr>
          <a:xfrm>
            <a:off x="897308" y="3713839"/>
            <a:ext cx="204449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400" b="1" dirty="0">
                <a:solidFill>
                  <a:schemeClr val="bg1"/>
                </a:solidFill>
                <a:latin typeface="JS Kobori Allcaps" panose="02000000000000000000" pitchFamily="50" charset="0"/>
                <a:cs typeface="+mj-cs"/>
              </a:rPr>
              <a:t>หน้าต่างเลือกหัวข้อรายรับรายจ่าย</a:t>
            </a:r>
            <a:endParaRPr lang="ko-KR" altLang="en-US" sz="1400" b="1" dirty="0">
              <a:solidFill>
                <a:schemeClr val="bg1"/>
              </a:solidFill>
              <a:latin typeface="JS Kobori Allcaps" panose="02000000000000000000" pitchFamily="50" charset="0"/>
              <a:cs typeface="+mj-cs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xmlns="" id="{41370206-656B-4C08-BD61-A587CC6429DA}"/>
              </a:ext>
            </a:extLst>
          </p:cNvPr>
          <p:cNvSpPr txBox="1"/>
          <p:nvPr/>
        </p:nvSpPr>
        <p:spPr>
          <a:xfrm>
            <a:off x="3304903" y="3713839"/>
            <a:ext cx="224131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400" b="1" dirty="0">
                <a:solidFill>
                  <a:schemeClr val="bg1"/>
                </a:solidFill>
                <a:cs typeface="+mj-cs"/>
              </a:rPr>
              <a:t>หน้าต่างโปรแกรมรายรับ</a:t>
            </a:r>
            <a:endParaRPr lang="ko-KR" altLang="en-US" sz="14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xmlns="" id="{9CA9FE9D-2D4F-446B-AFEA-C3F681608E38}"/>
              </a:ext>
            </a:extLst>
          </p:cNvPr>
          <p:cNvSpPr txBox="1"/>
          <p:nvPr/>
        </p:nvSpPr>
        <p:spPr>
          <a:xfrm>
            <a:off x="897308" y="5933197"/>
            <a:ext cx="204449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400" b="1" dirty="0">
                <a:solidFill>
                  <a:schemeClr val="bg1"/>
                </a:solidFill>
                <a:cs typeface="+mj-cs"/>
              </a:rPr>
              <a:t>หน้าต่างโปรแกรมรายจ่าย</a:t>
            </a:r>
            <a:endParaRPr lang="ko-KR" altLang="en-US" sz="14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xmlns="" id="{604EEB42-EA60-4EC8-90A5-2C6BB30F53F2}"/>
              </a:ext>
            </a:extLst>
          </p:cNvPr>
          <p:cNvSpPr txBox="1"/>
          <p:nvPr/>
        </p:nvSpPr>
        <p:spPr>
          <a:xfrm>
            <a:off x="3304903" y="5933196"/>
            <a:ext cx="2241318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400" b="1" dirty="0">
                <a:solidFill>
                  <a:schemeClr val="bg1"/>
                </a:solidFill>
                <a:cs typeface="+mj-cs"/>
              </a:rPr>
              <a:t>สรุปข้อมูลการค้นคว้าและรายงานผล</a:t>
            </a:r>
            <a:endParaRPr lang="ko-KR" altLang="en-US" sz="1400" b="1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xmlns="" id="{E4CAAF08-3937-4270-AE2F-D14229ED47A9}"/>
              </a:ext>
            </a:extLst>
          </p:cNvPr>
          <p:cNvGrpSpPr/>
          <p:nvPr/>
        </p:nvGrpSpPr>
        <p:grpSpPr>
          <a:xfrm flipH="1">
            <a:off x="5925122" y="2080968"/>
            <a:ext cx="3586158" cy="628576"/>
            <a:chOff x="1051292" y="2017033"/>
            <a:chExt cx="3388568" cy="376914"/>
          </a:xfrm>
          <a:solidFill>
            <a:srgbClr val="002060"/>
          </a:solidFill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xmlns="" id="{B8695ABD-FB2F-4447-AF14-E51DC61D1DB1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xmlns="" id="{8E48C677-F8E0-4D30-8C7C-00A952CF2020}"/>
                </a:ext>
              </a:extLst>
            </p:cNvPr>
            <p:cNvSpPr/>
            <p:nvPr/>
          </p:nvSpPr>
          <p:spPr>
            <a:xfrm flipH="1">
              <a:off x="1051292" y="2017033"/>
              <a:ext cx="338856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57687C"/>
                </a:solidFill>
              </a:endParaRPr>
            </a:p>
          </p:txBody>
        </p:sp>
      </p:grpSp>
      <p:grpSp>
        <p:nvGrpSpPr>
          <p:cNvPr id="27" name="그룹 6">
            <a:extLst>
              <a:ext uri="{FF2B5EF4-FFF2-40B4-BE49-F238E27FC236}">
                <a16:creationId xmlns:a16="http://schemas.microsoft.com/office/drawing/2014/main" xmlns="" id="{CCF47CB9-5379-41AA-98D6-1501D5EDC306}"/>
              </a:ext>
            </a:extLst>
          </p:cNvPr>
          <p:cNvGrpSpPr/>
          <p:nvPr/>
        </p:nvGrpSpPr>
        <p:grpSpPr>
          <a:xfrm>
            <a:off x="6083257" y="2897923"/>
            <a:ext cx="5500643" cy="749956"/>
            <a:chOff x="5987686" y="2227993"/>
            <a:chExt cx="5500643" cy="749956"/>
          </a:xfrm>
        </p:grpSpPr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xmlns="" id="{CAB34225-FC2B-493D-A19F-C63180323D18}"/>
                </a:ext>
              </a:extLst>
            </p:cNvPr>
            <p:cNvSpPr txBox="1"/>
            <p:nvPr/>
          </p:nvSpPr>
          <p:spPr>
            <a:xfrm>
              <a:off x="5987686" y="2227993"/>
              <a:ext cx="55006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1800" b="1" dirty="0">
                  <a:solidFill>
                    <a:schemeClr val="accent1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หน้าต่างเลือกหัวข้อรายรับและรายจ่ายพร้อม </a:t>
              </a:r>
              <a:r>
                <a:rPr lang="en-US" altLang="ko-KR" sz="1800" b="1" dirty="0">
                  <a:solidFill>
                    <a:schemeClr val="accent1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Code</a:t>
              </a:r>
              <a:r>
                <a:rPr lang="th-TH" altLang="ko-KR" sz="1800" b="1" dirty="0">
                  <a:solidFill>
                    <a:schemeClr val="accent1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 </a:t>
              </a:r>
              <a:r>
                <a:rPr lang="en-US" altLang="ko-KR" sz="1800" b="1" dirty="0">
                  <a:solidFill>
                    <a:schemeClr val="accent1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100%</a:t>
              </a:r>
              <a:endParaRPr lang="ko-KR" altLang="en-US" sz="1800" b="1" dirty="0">
                <a:solidFill>
                  <a:schemeClr val="accent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endParaRPr>
            </a:p>
          </p:txBody>
        </p:sp>
        <p:sp>
          <p:nvSpPr>
            <p:cNvPr id="29" name="TextBox 19">
              <a:extLst>
                <a:ext uri="{FF2B5EF4-FFF2-40B4-BE49-F238E27FC236}">
                  <a16:creationId xmlns:a16="http://schemas.microsoft.com/office/drawing/2014/main" xmlns="" id="{0F5F4145-79DB-4FB2-88C5-323225B85C40}"/>
                </a:ext>
              </a:extLst>
            </p:cNvPr>
            <p:cNvSpPr txBox="1"/>
            <p:nvPr/>
          </p:nvSpPr>
          <p:spPr>
            <a:xfrm>
              <a:off x="5987687" y="2627084"/>
              <a:ext cx="5292000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ตรวจสอบแก้ไข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Bug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เรียบร้อยแล้ว และยังไม่พบปัญหาอย่างอื่น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sp>
        <p:nvSpPr>
          <p:cNvPr id="30" name="TextBox 20">
            <a:extLst>
              <a:ext uri="{FF2B5EF4-FFF2-40B4-BE49-F238E27FC236}">
                <a16:creationId xmlns:a16="http://schemas.microsoft.com/office/drawing/2014/main" xmlns="" id="{836B4E7A-664A-4A22-B964-2A5739B0B723}"/>
              </a:ext>
            </a:extLst>
          </p:cNvPr>
          <p:cNvSpPr txBox="1"/>
          <p:nvPr/>
        </p:nvSpPr>
        <p:spPr>
          <a:xfrm>
            <a:off x="5991414" y="2107603"/>
            <a:ext cx="31061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1600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รายละเอียดความคืบหน้าที่สำเร็จ</a:t>
            </a:r>
            <a:endParaRPr lang="ko-KR" altLang="en-US" sz="1600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grpSp>
        <p:nvGrpSpPr>
          <p:cNvPr id="31" name="그룹 5">
            <a:extLst>
              <a:ext uri="{FF2B5EF4-FFF2-40B4-BE49-F238E27FC236}">
                <a16:creationId xmlns:a16="http://schemas.microsoft.com/office/drawing/2014/main" xmlns="" id="{E4C08CF0-531B-424F-9374-1ECE093D038D}"/>
              </a:ext>
            </a:extLst>
          </p:cNvPr>
          <p:cNvGrpSpPr/>
          <p:nvPr/>
        </p:nvGrpSpPr>
        <p:grpSpPr>
          <a:xfrm>
            <a:off x="6052622" y="3644215"/>
            <a:ext cx="5292000" cy="662582"/>
            <a:chOff x="5987687" y="3347856"/>
            <a:chExt cx="5292000" cy="662582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xmlns="" id="{37A67886-30C5-4338-9727-B7A5090ED3DE}"/>
                </a:ext>
              </a:extLst>
            </p:cNvPr>
            <p:cNvSpPr txBox="1"/>
            <p:nvPr/>
          </p:nvSpPr>
          <p:spPr>
            <a:xfrm>
              <a:off x="5987687" y="3347856"/>
              <a:ext cx="529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1800" b="1" dirty="0">
                  <a:solidFill>
                    <a:schemeClr val="accent4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หน้าต่างโปรแกรมรายรับพร้อม </a:t>
              </a:r>
              <a:r>
                <a:rPr lang="en-US" altLang="ko-KR" sz="1800" b="1" dirty="0">
                  <a:solidFill>
                    <a:schemeClr val="accent4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Code 100%</a:t>
              </a:r>
              <a:endParaRPr lang="ko-KR" altLang="en-US" sz="1800" b="1" dirty="0">
                <a:solidFill>
                  <a:schemeClr val="accent4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endParaRPr>
            </a:p>
          </p:txBody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xmlns="" id="{8FDF2823-8EE1-4386-A52D-8927E2BD9FA3}"/>
                </a:ext>
              </a:extLst>
            </p:cNvPr>
            <p:cNvSpPr txBox="1"/>
            <p:nvPr/>
          </p:nvSpPr>
          <p:spPr>
            <a:xfrm>
              <a:off x="5987687" y="3659573"/>
              <a:ext cx="5292000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ตรวจสอบแก้ไข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Bug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เรียบร้อยแล้ว และยังไม่พบปัญหาอย่างอื่น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34" name="그룹 4">
            <a:extLst>
              <a:ext uri="{FF2B5EF4-FFF2-40B4-BE49-F238E27FC236}">
                <a16:creationId xmlns:a16="http://schemas.microsoft.com/office/drawing/2014/main" xmlns="" id="{FBAB9DC2-463C-4E4F-B087-D986C79E6292}"/>
              </a:ext>
            </a:extLst>
          </p:cNvPr>
          <p:cNvGrpSpPr/>
          <p:nvPr/>
        </p:nvGrpSpPr>
        <p:grpSpPr>
          <a:xfrm>
            <a:off x="6052622" y="4389085"/>
            <a:ext cx="5292000" cy="666340"/>
            <a:chOff x="5987687" y="4343268"/>
            <a:chExt cx="5292000" cy="666340"/>
          </a:xfrm>
        </p:grpSpPr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xmlns="" id="{DEFD1B34-46F2-4054-89AC-194FA6C0CE83}"/>
                </a:ext>
              </a:extLst>
            </p:cNvPr>
            <p:cNvSpPr txBox="1"/>
            <p:nvPr/>
          </p:nvSpPr>
          <p:spPr>
            <a:xfrm>
              <a:off x="5987687" y="4343268"/>
              <a:ext cx="529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1800" b="1" dirty="0">
                  <a:solidFill>
                    <a:schemeClr val="accent2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หน้าต่างโปรแกรมรายจ่ายพร้อม </a:t>
              </a:r>
              <a:r>
                <a:rPr lang="en-US" altLang="ko-KR" sz="1800" b="1" dirty="0">
                  <a:solidFill>
                    <a:schemeClr val="accent2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Code 100%</a:t>
              </a:r>
              <a:endParaRPr lang="ko-KR" altLang="en-US" sz="1800" b="1" dirty="0">
                <a:solidFill>
                  <a:schemeClr val="accent2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endParaRPr>
            </a:p>
          </p:txBody>
        </p:sp>
        <p:sp>
          <p:nvSpPr>
            <p:cNvPr id="36" name="TextBox 26">
              <a:extLst>
                <a:ext uri="{FF2B5EF4-FFF2-40B4-BE49-F238E27FC236}">
                  <a16:creationId xmlns:a16="http://schemas.microsoft.com/office/drawing/2014/main" xmlns="" id="{34FE1496-25FC-44C5-B901-38FDCC99D993}"/>
                </a:ext>
              </a:extLst>
            </p:cNvPr>
            <p:cNvSpPr txBox="1"/>
            <p:nvPr/>
          </p:nvSpPr>
          <p:spPr>
            <a:xfrm>
              <a:off x="5987687" y="4658743"/>
              <a:ext cx="5292000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ตรวจสอบแก้ไข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Bug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เรียบร้อยแล้ว และยังไม่พบปัญหาอย่างอื่น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37" name="그룹 3">
            <a:extLst>
              <a:ext uri="{FF2B5EF4-FFF2-40B4-BE49-F238E27FC236}">
                <a16:creationId xmlns:a16="http://schemas.microsoft.com/office/drawing/2014/main" xmlns="" id="{5BDCC6F6-6BE4-4CA2-B13E-378E7F8915AE}"/>
              </a:ext>
            </a:extLst>
          </p:cNvPr>
          <p:cNvGrpSpPr/>
          <p:nvPr/>
        </p:nvGrpSpPr>
        <p:grpSpPr>
          <a:xfrm>
            <a:off x="6052621" y="5264490"/>
            <a:ext cx="5292000" cy="731489"/>
            <a:chOff x="5987686" y="4703686"/>
            <a:chExt cx="5292000" cy="731489"/>
          </a:xfrm>
        </p:grpSpPr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xmlns="" id="{76AA2359-21D7-4A0C-9F10-A52124D72A8B}"/>
                </a:ext>
              </a:extLst>
            </p:cNvPr>
            <p:cNvSpPr txBox="1"/>
            <p:nvPr/>
          </p:nvSpPr>
          <p:spPr>
            <a:xfrm>
              <a:off x="5987686" y="4703686"/>
              <a:ext cx="529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1800" b="1" dirty="0">
                  <a:solidFill>
                    <a:schemeClr val="accent3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สรุปข้อมูลการค้นคว้าและสรุปผลรายงาน </a:t>
              </a:r>
              <a:r>
                <a:rPr lang="en-US" altLang="ko-KR" sz="1800" b="1" dirty="0">
                  <a:solidFill>
                    <a:schemeClr val="accent3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100%</a:t>
              </a:r>
              <a:endParaRPr lang="ko-KR" altLang="en-US" sz="1800" b="1" dirty="0">
                <a:solidFill>
                  <a:schemeClr val="accent3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endParaRP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xmlns="" id="{CFC56976-0047-4B55-9D51-197B26063B08}"/>
                </a:ext>
              </a:extLst>
            </p:cNvPr>
            <p:cNvSpPr txBox="1"/>
            <p:nvPr/>
          </p:nvSpPr>
          <p:spPr>
            <a:xfrm>
              <a:off x="5987686" y="5084310"/>
              <a:ext cx="5292000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อยู่ในระหว่างจัดทำและรวบรวมข้อมูลเพิ่มเติม และแก้ไขยังไม่แล้วเสร็จ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6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2F3D1CD0-143B-4BCD-9D58-7315B0D87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12">
            <a:extLst>
              <a:ext uri="{FF2B5EF4-FFF2-40B4-BE49-F238E27FC236}">
                <a16:creationId xmlns:a16="http://schemas.microsoft.com/office/drawing/2014/main" xmlns="" id="{65775625-F8E0-47CF-B25F-3B22DBE29FE0}"/>
              </a:ext>
            </a:extLst>
          </p:cNvPr>
          <p:cNvGrpSpPr/>
          <p:nvPr/>
        </p:nvGrpSpPr>
        <p:grpSpPr>
          <a:xfrm flipH="1">
            <a:off x="1735739" y="2282736"/>
            <a:ext cx="9225894" cy="1391478"/>
            <a:chOff x="1517374" y="4452730"/>
            <a:chExt cx="9225894" cy="1391478"/>
          </a:xfrm>
          <a:solidFill>
            <a:schemeClr val="accent4">
              <a:lumMod val="60000"/>
              <a:lumOff val="40000"/>
              <a:alpha val="70000"/>
            </a:schemeClr>
          </a:solidFill>
        </p:grpSpPr>
        <p:sp>
          <p:nvSpPr>
            <p:cNvPr id="7" name="Freeform: Shape 9">
              <a:extLst>
                <a:ext uri="{FF2B5EF4-FFF2-40B4-BE49-F238E27FC236}">
                  <a16:creationId xmlns:a16="http://schemas.microsoft.com/office/drawing/2014/main" xmlns="" id="{032E5188-F4D3-4167-8F85-03569DAC1F04}"/>
                </a:ext>
              </a:extLst>
            </p:cNvPr>
            <p:cNvSpPr/>
            <p:nvPr/>
          </p:nvSpPr>
          <p:spPr>
            <a:xfrm>
              <a:off x="2543952" y="4452730"/>
              <a:ext cx="7172739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Chevron 5">
              <a:extLst>
                <a:ext uri="{FF2B5EF4-FFF2-40B4-BE49-F238E27FC236}">
                  <a16:creationId xmlns:a16="http://schemas.microsoft.com/office/drawing/2014/main" xmlns="" id="{79442A24-08E7-488E-9626-B9F74EB2EF03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6">
              <a:extLst>
                <a:ext uri="{FF2B5EF4-FFF2-40B4-BE49-F238E27FC236}">
                  <a16:creationId xmlns:a16="http://schemas.microsoft.com/office/drawing/2014/main" xmlns="" id="{7DEC42C1-7848-49B2-83BC-4C893543AB9A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10">
              <a:extLst>
                <a:ext uri="{FF2B5EF4-FFF2-40B4-BE49-F238E27FC236}">
                  <a16:creationId xmlns:a16="http://schemas.microsoft.com/office/drawing/2014/main" xmlns="" id="{A492E165-C0C8-4700-9909-708A9D82B45F}"/>
                </a:ext>
              </a:extLst>
            </p:cNvPr>
            <p:cNvSpPr/>
            <p:nvPr/>
          </p:nvSpPr>
          <p:spPr>
            <a:xfrm>
              <a:off x="15173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11">
              <a:extLst>
                <a:ext uri="{FF2B5EF4-FFF2-40B4-BE49-F238E27FC236}">
                  <a16:creationId xmlns:a16="http://schemas.microsoft.com/office/drawing/2014/main" xmlns="" id="{33BB76B0-326E-46DB-9B21-B9BD1E99101B}"/>
                </a:ext>
              </a:extLst>
            </p:cNvPr>
            <p:cNvSpPr/>
            <p:nvPr/>
          </p:nvSpPr>
          <p:spPr>
            <a:xfrm>
              <a:off x="20306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xmlns="" id="{4995491A-F4BF-4FE1-AFB3-959CD6672B54}"/>
              </a:ext>
            </a:extLst>
          </p:cNvPr>
          <p:cNvSpPr txBox="1"/>
          <p:nvPr/>
        </p:nvSpPr>
        <p:spPr>
          <a:xfrm>
            <a:off x="3763737" y="2545139"/>
            <a:ext cx="509173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rgbClr val="C000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THANK YOU</a:t>
            </a:r>
            <a:endParaRPr lang="ko-KR" altLang="en-US" sz="6000" dirty="0">
              <a:solidFill>
                <a:srgbClr val="C00000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background 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วงรี 2"/>
          <p:cNvSpPr/>
          <p:nvPr/>
        </p:nvSpPr>
        <p:spPr>
          <a:xfrm>
            <a:off x="1016948" y="2004673"/>
            <a:ext cx="10639515" cy="4375446"/>
          </a:xfrm>
          <a:prstGeom prst="ellipse">
            <a:avLst/>
          </a:prstGeom>
        </p:spPr>
        <p:style>
          <a:lnRef idx="1">
            <a:schemeClr val="accent4"/>
          </a:lnRef>
          <a:fillRef idx="1001">
            <a:schemeClr val="lt2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5" name="Group 12">
            <a:extLst>
              <a:ext uri="{FF2B5EF4-FFF2-40B4-BE49-F238E27FC236}">
                <a16:creationId xmlns:a16="http://schemas.microsoft.com/office/drawing/2014/main" xmlns="" id="{998E272D-039D-4354-9DF2-9894321FB91E}"/>
              </a:ext>
            </a:extLst>
          </p:cNvPr>
          <p:cNvGrpSpPr/>
          <p:nvPr/>
        </p:nvGrpSpPr>
        <p:grpSpPr>
          <a:xfrm rot="10800000">
            <a:off x="2043532" y="564753"/>
            <a:ext cx="7600950" cy="1250874"/>
            <a:chOff x="2203174" y="4452730"/>
            <a:chExt cx="8540094" cy="1391478"/>
          </a:xfrm>
          <a:solidFill>
            <a:srgbClr val="00B050">
              <a:alpha val="70000"/>
            </a:srgbClr>
          </a:solidFill>
        </p:grpSpPr>
        <p:sp>
          <p:nvSpPr>
            <p:cNvPr id="6" name="Freeform: Shape 13">
              <a:extLst>
                <a:ext uri="{FF2B5EF4-FFF2-40B4-BE49-F238E27FC236}">
                  <a16:creationId xmlns:a16="http://schemas.microsoft.com/office/drawing/2014/main" xmlns="" id="{732B994C-B188-4FA6-99B6-722F9AF788B7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rrow: Chevron 14">
              <a:extLst>
                <a:ext uri="{FF2B5EF4-FFF2-40B4-BE49-F238E27FC236}">
                  <a16:creationId xmlns:a16="http://schemas.microsoft.com/office/drawing/2014/main" xmlns="" id="{F697ECF5-3A77-4BC1-A200-91FCAEC79A5F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5">
              <a:extLst>
                <a:ext uri="{FF2B5EF4-FFF2-40B4-BE49-F238E27FC236}">
                  <a16:creationId xmlns:a16="http://schemas.microsoft.com/office/drawing/2014/main" xmlns="" id="{12BC96BD-CE27-419B-86C5-175E4ADCAA69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6">
              <a:extLst>
                <a:ext uri="{FF2B5EF4-FFF2-40B4-BE49-F238E27FC236}">
                  <a16:creationId xmlns:a16="http://schemas.microsoft.com/office/drawing/2014/main" xmlns="" id="{E82FA530-5A2C-49B6-9786-BE79B1915DC5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17">
              <a:extLst>
                <a:ext uri="{FF2B5EF4-FFF2-40B4-BE49-F238E27FC236}">
                  <a16:creationId xmlns:a16="http://schemas.microsoft.com/office/drawing/2014/main" xmlns="" id="{14EA1253-3C6F-4874-A257-33FE57E3D741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8">
            <a:extLst>
              <a:ext uri="{FF2B5EF4-FFF2-40B4-BE49-F238E27FC236}">
                <a16:creationId xmlns:a16="http://schemas.microsoft.com/office/drawing/2014/main" xmlns="" id="{1195D28C-EAF3-4DDA-A19F-470EFC36442C}"/>
              </a:ext>
            </a:extLst>
          </p:cNvPr>
          <p:cNvSpPr txBox="1"/>
          <p:nvPr/>
        </p:nvSpPr>
        <p:spPr>
          <a:xfrm>
            <a:off x="2836645" y="753799"/>
            <a:ext cx="550397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4000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งานวิจัย</a:t>
            </a:r>
            <a:endParaRPr lang="ko-KR" altLang="en-US" sz="4000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2256088" y="2888478"/>
            <a:ext cx="81612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 smtClean="0">
                <a:cs typeface="+mj-cs"/>
              </a:rPr>
              <a:t>Household </a:t>
            </a:r>
            <a:r>
              <a:rPr lang="en-US" sz="2400" dirty="0">
                <a:cs typeface="+mj-cs"/>
              </a:rPr>
              <a:t>Income and Expenditure Relationships: A Simultaneous Equation Approach Chinese Business Review, ISSN 1537-1506 June 2011, Vol. 10, No. 6, </a:t>
            </a:r>
            <a:r>
              <a:rPr lang="en-US" sz="2400" dirty="0" smtClean="0">
                <a:cs typeface="+mj-cs"/>
              </a:rPr>
              <a:t>395-405</a:t>
            </a:r>
          </a:p>
          <a:p>
            <a:pPr marL="514350" indent="-514350">
              <a:buAutoNum type="arabicPeriod"/>
            </a:pPr>
            <a:endParaRPr lang="en-US" sz="2400" dirty="0" smtClean="0">
              <a:cs typeface="+mj-cs"/>
            </a:endParaRPr>
          </a:p>
          <a:p>
            <a:pPr marL="514350" indent="-514350">
              <a:buAutoNum type="arabicPeriod"/>
            </a:pPr>
            <a:r>
              <a:rPr lang="th-TH" sz="2400" dirty="0" smtClean="0">
                <a:cs typeface="+mj-cs"/>
              </a:rPr>
              <a:t>การ</a:t>
            </a:r>
            <a:r>
              <a:rPr lang="th-TH" sz="2400" dirty="0">
                <a:cs typeface="+mj-cs"/>
              </a:rPr>
              <a:t>พัฒนาสมุดบัญชีรายรับรายจ่าย เพื่อวิเคราะห์พฤติกรรมการใช้จ่ายเงินและการออมกรณีศึกษานักศึกษาระดับปริญญาตรี คณะพาณิชยศาสตร์และการจัดการ มหาวิทยาลัย</a:t>
            </a:r>
            <a:r>
              <a:rPr lang="th-TH" sz="2400" dirty="0" err="1">
                <a:cs typeface="+mj-cs"/>
              </a:rPr>
              <a:t>สงข</a:t>
            </a:r>
            <a:r>
              <a:rPr lang="th-TH" sz="2400" dirty="0">
                <a:cs typeface="+mj-cs"/>
              </a:rPr>
              <a:t>รานครินทร์, วิทยาเขต</a:t>
            </a:r>
            <a:r>
              <a:rPr lang="th-TH" sz="2400" dirty="0" smtClean="0">
                <a:cs typeface="+mj-cs"/>
              </a:rPr>
              <a:t>ตรัง</a:t>
            </a:r>
          </a:p>
          <a:p>
            <a:pPr marL="514350" indent="-514350">
              <a:buAutoNum type="arabicPeriod"/>
            </a:pPr>
            <a:endParaRPr lang="th-TH" sz="2400" dirty="0">
              <a:cs typeface="+mj-cs"/>
            </a:endParaRPr>
          </a:p>
          <a:p>
            <a:pPr marL="514350" indent="-514350">
              <a:buAutoNum type="arabicPeriod"/>
            </a:pPr>
            <a:endParaRPr lang="th-TH" sz="2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74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6"/>
            <a:ext cx="12192000" cy="6840054"/>
          </a:xfrm>
          <a:prstGeom prst="rect">
            <a:avLst/>
          </a:prstGeom>
        </p:spPr>
      </p:pic>
      <p:sp>
        <p:nvSpPr>
          <p:cNvPr id="14" name="สี่เหลี่ยมผืนผ้ามุมมน 13"/>
          <p:cNvSpPr/>
          <p:nvPr/>
        </p:nvSpPr>
        <p:spPr>
          <a:xfrm>
            <a:off x="2608511" y="1940203"/>
            <a:ext cx="5712135" cy="25941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2726820" y="2150365"/>
            <a:ext cx="5272043" cy="2173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เพื่อศึกษาพฤติกรรมการใช้จ่ายเงินของนิสิต </a:t>
            </a:r>
          </a:p>
          <a:p>
            <a:pPr>
              <a:buFontTx/>
              <a:buChar char="-"/>
            </a:pPr>
            <a:r>
              <a:rPr lang="th-TH" sz="28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คณะวิศวกรรมศาสตร์สาขาคอมพิวเตอร์ชั้นปีที่ 1</a:t>
            </a:r>
          </a:p>
          <a:p>
            <a:pPr>
              <a:buFontTx/>
              <a:buChar char="-"/>
            </a:pPr>
            <a:r>
              <a:rPr lang="th-TH" sz="28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นิสิตคณะวิทยาศาสตร์สาขาฟิสิกส์ชั้นปีที่3และ4</a:t>
            </a:r>
            <a:endParaRPr lang="th-TH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998E272D-039D-4354-9DF2-9894321FB91E}"/>
              </a:ext>
            </a:extLst>
          </p:cNvPr>
          <p:cNvGrpSpPr/>
          <p:nvPr/>
        </p:nvGrpSpPr>
        <p:grpSpPr>
          <a:xfrm rot="10800000">
            <a:off x="2069169" y="325470"/>
            <a:ext cx="7600950" cy="1250874"/>
            <a:chOff x="2203174" y="4452730"/>
            <a:chExt cx="8540094" cy="1391478"/>
          </a:xfrm>
          <a:solidFill>
            <a:srgbClr val="00B050">
              <a:alpha val="70000"/>
            </a:srgbClr>
          </a:solidFill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xmlns="" id="{732B994C-B188-4FA6-99B6-722F9AF788B7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Chevron 14">
              <a:extLst>
                <a:ext uri="{FF2B5EF4-FFF2-40B4-BE49-F238E27FC236}">
                  <a16:creationId xmlns:a16="http://schemas.microsoft.com/office/drawing/2014/main" xmlns="" id="{F697ECF5-3A77-4BC1-A200-91FCAEC79A5F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15">
              <a:extLst>
                <a:ext uri="{FF2B5EF4-FFF2-40B4-BE49-F238E27FC236}">
                  <a16:creationId xmlns:a16="http://schemas.microsoft.com/office/drawing/2014/main" xmlns="" id="{12BC96BD-CE27-419B-86C5-175E4ADCAA69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16">
              <a:extLst>
                <a:ext uri="{FF2B5EF4-FFF2-40B4-BE49-F238E27FC236}">
                  <a16:creationId xmlns:a16="http://schemas.microsoft.com/office/drawing/2014/main" xmlns="" id="{E82FA530-5A2C-49B6-9786-BE79B1915DC5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7">
              <a:extLst>
                <a:ext uri="{FF2B5EF4-FFF2-40B4-BE49-F238E27FC236}">
                  <a16:creationId xmlns:a16="http://schemas.microsoft.com/office/drawing/2014/main" xmlns="" id="{14EA1253-3C6F-4874-A257-33FE57E3D741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18">
            <a:extLst>
              <a:ext uri="{FF2B5EF4-FFF2-40B4-BE49-F238E27FC236}">
                <a16:creationId xmlns:a16="http://schemas.microsoft.com/office/drawing/2014/main" xmlns="" id="{1195D28C-EAF3-4DDA-A19F-470EFC36442C}"/>
              </a:ext>
            </a:extLst>
          </p:cNvPr>
          <p:cNvSpPr txBox="1"/>
          <p:nvPr/>
        </p:nvSpPr>
        <p:spPr>
          <a:xfrm>
            <a:off x="2899762" y="606848"/>
            <a:ext cx="550397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3600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ขอบเขต</a:t>
            </a:r>
            <a:endParaRPr lang="ko-KR" altLang="en-US" sz="3600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83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3C461EA5-1FB3-4B49-B70E-905AF61C2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88"/>
            <a:ext cx="12192000" cy="6858000"/>
          </a:xfrm>
          <a:prstGeom prst="rect">
            <a:avLst/>
          </a:prstGeom>
        </p:spPr>
      </p:pic>
      <p:sp>
        <p:nvSpPr>
          <p:cNvPr id="2" name="สี่เหลี่ยมผืนผ้ามุมมน 1"/>
          <p:cNvSpPr/>
          <p:nvPr/>
        </p:nvSpPr>
        <p:spPr>
          <a:xfrm>
            <a:off x="791501" y="1812769"/>
            <a:ext cx="5515295" cy="48264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xmlns="" id="{2479A254-D6B0-421A-9EA1-64A170CB22A7}"/>
              </a:ext>
            </a:extLst>
          </p:cNvPr>
          <p:cNvGrpSpPr/>
          <p:nvPr/>
        </p:nvGrpSpPr>
        <p:grpSpPr>
          <a:xfrm rot="10800000">
            <a:off x="122830" y="356704"/>
            <a:ext cx="6509982" cy="1250874"/>
            <a:chOff x="2203174" y="4452730"/>
            <a:chExt cx="8540094" cy="1391478"/>
          </a:xfrm>
          <a:solidFill>
            <a:schemeClr val="accent2">
              <a:lumMod val="50000"/>
              <a:alpha val="70000"/>
            </a:schemeClr>
          </a:solidFill>
        </p:grpSpPr>
        <p:sp>
          <p:nvSpPr>
            <p:cNvPr id="7" name="Freeform: Shape 26">
              <a:extLst>
                <a:ext uri="{FF2B5EF4-FFF2-40B4-BE49-F238E27FC236}">
                  <a16:creationId xmlns:a16="http://schemas.microsoft.com/office/drawing/2014/main" xmlns="" id="{2B14BB7A-4125-40E0-93B5-4703014456CD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Chevron 27">
              <a:extLst>
                <a:ext uri="{FF2B5EF4-FFF2-40B4-BE49-F238E27FC236}">
                  <a16:creationId xmlns:a16="http://schemas.microsoft.com/office/drawing/2014/main" xmlns="" id="{B25F5809-8EE2-4E6A-AC5E-6DCB07CFE8FE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Arrow: Chevron 28">
              <a:extLst>
                <a:ext uri="{FF2B5EF4-FFF2-40B4-BE49-F238E27FC236}">
                  <a16:creationId xmlns:a16="http://schemas.microsoft.com/office/drawing/2014/main" xmlns="" id="{701D8D35-10CD-47DB-B795-08E8F1202747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29">
              <a:extLst>
                <a:ext uri="{FF2B5EF4-FFF2-40B4-BE49-F238E27FC236}">
                  <a16:creationId xmlns:a16="http://schemas.microsoft.com/office/drawing/2014/main" xmlns="" id="{120C3F13-65B0-4ECC-B741-816F0C51E2D0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30">
              <a:extLst>
                <a:ext uri="{FF2B5EF4-FFF2-40B4-BE49-F238E27FC236}">
                  <a16:creationId xmlns:a16="http://schemas.microsoft.com/office/drawing/2014/main" xmlns="" id="{ECED4E75-510F-4A7D-A604-40D4F79D0C1C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xmlns="" id="{372F1BB8-6BA8-4FA9-904C-8D2FA9709F88}"/>
              </a:ext>
            </a:extLst>
          </p:cNvPr>
          <p:cNvSpPr txBox="1"/>
          <p:nvPr/>
        </p:nvSpPr>
        <p:spPr>
          <a:xfrm>
            <a:off x="1694589" y="2433593"/>
            <a:ext cx="399272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200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จัดหน้าที่ความรับผิดชอบของแต่ละคน หาข้อมูลและรูปแบบในการออกแบบและเขียนโปรแกรม และรวบรวมข้อมูลให้เสร็จภายใน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1 </a:t>
            </a:r>
            <a:r>
              <a:rPr lang="th-TH" altLang="ko-KR" sz="1200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สัปดาห์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xmlns="" id="{B85EF2DC-E997-42DF-976F-6C02373B8CA4}"/>
              </a:ext>
            </a:extLst>
          </p:cNvPr>
          <p:cNvGrpSpPr/>
          <p:nvPr/>
        </p:nvGrpSpPr>
        <p:grpSpPr>
          <a:xfrm>
            <a:off x="931433" y="1846209"/>
            <a:ext cx="4797656" cy="907445"/>
            <a:chOff x="6102442" y="1483456"/>
            <a:chExt cx="5391190" cy="108013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xmlns="" id="{1F919439-9639-4525-85C5-6EAF507E7D86}"/>
                </a:ext>
              </a:extLst>
            </p:cNvPr>
            <p:cNvSpPr txBox="1"/>
            <p:nvPr/>
          </p:nvSpPr>
          <p:spPr>
            <a:xfrm>
              <a:off x="6831792" y="1609486"/>
              <a:ext cx="4661840" cy="95410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th-TH" altLang="ko-KR" b="1" dirty="0">
                  <a:solidFill>
                    <a:srgbClr val="002060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แบ่งหน้าที่ความรับผิดชอบ</a:t>
              </a:r>
              <a:endParaRPr lang="ko-KR" altLang="en-US" b="1" dirty="0">
                <a:solidFill>
                  <a:srgbClr val="00206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xmlns="" id="{B6150E8C-A5FE-4071-8DA2-F418CEE52594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91587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FFFF00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rgbClr val="FFFF00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xmlns="" id="{F01F3157-E2E3-454E-9062-8F4EDD9B6835}"/>
              </a:ext>
            </a:extLst>
          </p:cNvPr>
          <p:cNvSpPr txBox="1"/>
          <p:nvPr/>
        </p:nvSpPr>
        <p:spPr>
          <a:xfrm>
            <a:off x="1694589" y="3599881"/>
            <a:ext cx="399272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200" dirty="0">
                <a:solidFill>
                  <a:srgbClr val="002060"/>
                </a:solidFill>
                <a:cs typeface="Arial" pitchFamily="34" charset="0"/>
              </a:rPr>
              <a:t>ออกแบบและร่างรูปแบบรายละเอียดของโปรแกรมว่าต้องมีอะไรบ้าง และต้องเพิ่มเติมอะไรบ้าง ระยะเวลาประมาณ </a:t>
            </a:r>
            <a:r>
              <a:rPr lang="en-US" altLang="ko-KR" sz="1200" dirty="0">
                <a:solidFill>
                  <a:srgbClr val="002060"/>
                </a:solidFill>
                <a:cs typeface="Arial" pitchFamily="34" charset="0"/>
              </a:rPr>
              <a:t>2</a:t>
            </a:r>
            <a:r>
              <a:rPr lang="th-TH" altLang="ko-KR" sz="1200" dirty="0">
                <a:solidFill>
                  <a:srgbClr val="002060"/>
                </a:solidFill>
                <a:cs typeface="Arial" pitchFamily="34" charset="0"/>
              </a:rPr>
              <a:t> สัปดาห์</a:t>
            </a:r>
            <a:endParaRPr lang="en-US" altLang="ko-KR" sz="1200" dirty="0">
              <a:solidFill>
                <a:srgbClr val="002060"/>
              </a:solidFill>
              <a:cs typeface="Arial" pitchFamily="34" charset="0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xmlns="" id="{83C66DCF-C9E9-435C-AAF5-6F1B1394AAFD}"/>
              </a:ext>
            </a:extLst>
          </p:cNvPr>
          <p:cNvGrpSpPr/>
          <p:nvPr/>
        </p:nvGrpSpPr>
        <p:grpSpPr>
          <a:xfrm>
            <a:off x="791502" y="3044795"/>
            <a:ext cx="4781708" cy="777510"/>
            <a:chOff x="5939061" y="1543050"/>
            <a:chExt cx="5583045" cy="777510"/>
          </a:xfrm>
        </p:grpSpPr>
        <p:sp>
          <p:nvSpPr>
            <p:cNvPr id="18" name="TextBox 8">
              <a:extLst>
                <a:ext uri="{FF2B5EF4-FFF2-40B4-BE49-F238E27FC236}">
                  <a16:creationId xmlns:a16="http://schemas.microsoft.com/office/drawing/2014/main" xmlns="" id="{291DDFFF-914A-4BEE-ADDE-11721814533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th-TH" altLang="ko-KR" b="1" dirty="0">
                  <a:solidFill>
                    <a:schemeClr val="accent6">
                      <a:lumMod val="50000"/>
                    </a:schemeClr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ออกแบบโปรแกรม</a:t>
              </a:r>
              <a:endParaRPr lang="ko-KR" altLang="en-US" b="1" dirty="0">
                <a:solidFill>
                  <a:schemeClr val="accent6">
                    <a:lumMod val="5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xmlns="" id="{AD26F0DE-06D2-4BBF-819E-58104129E2CC}"/>
                </a:ext>
              </a:extLst>
            </p:cNvPr>
            <p:cNvSpPr txBox="1"/>
            <p:nvPr/>
          </p:nvSpPr>
          <p:spPr>
            <a:xfrm>
              <a:off x="5939061" y="1543050"/>
              <a:ext cx="1109985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FF0000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xmlns="" id="{2B9AB641-D6D0-43FB-87AB-0354082B1E25}"/>
              </a:ext>
            </a:extLst>
          </p:cNvPr>
          <p:cNvSpPr txBox="1"/>
          <p:nvPr/>
        </p:nvSpPr>
        <p:spPr>
          <a:xfrm>
            <a:off x="1655377" y="4653430"/>
            <a:ext cx="399272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200" dirty="0">
                <a:solidFill>
                  <a:srgbClr val="FF0000"/>
                </a:solidFill>
                <a:cs typeface="Arial" pitchFamily="34" charset="0"/>
              </a:rPr>
              <a:t>แก้ไขและตรวจสอบรายละเอียดของโปรแกรม ว่าสามารถใช้งานได้ตรงตามที่ต้องการหรือไม่ ถ้าไม่ก็ทำการแก้ไข และทดสอบซ้ำ ใช้ระยะเวลาประมาณ </a:t>
            </a:r>
            <a:r>
              <a:rPr lang="en-US" altLang="ko-KR" sz="12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th-TH" altLang="ko-KR" sz="1200" dirty="0">
                <a:solidFill>
                  <a:srgbClr val="FF0000"/>
                </a:solidFill>
                <a:cs typeface="Arial" pitchFamily="34" charset="0"/>
              </a:rPr>
              <a:t> สัปดาห์</a:t>
            </a:r>
            <a:endParaRPr lang="en-US" altLang="ko-KR" sz="1200" dirty="0">
              <a:solidFill>
                <a:srgbClr val="FF0000"/>
              </a:solidFill>
              <a:cs typeface="Arial" pitchFamily="34" charset="0"/>
            </a:endParaRP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xmlns="" id="{F0C30EE1-6813-489C-B83E-D87C395F6E3F}"/>
              </a:ext>
            </a:extLst>
          </p:cNvPr>
          <p:cNvGrpSpPr/>
          <p:nvPr/>
        </p:nvGrpSpPr>
        <p:grpSpPr>
          <a:xfrm>
            <a:off x="791501" y="4057868"/>
            <a:ext cx="5983951" cy="777510"/>
            <a:chOff x="5990541" y="1466134"/>
            <a:chExt cx="6986764" cy="777510"/>
          </a:xfrm>
        </p:grpSpPr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xmlns="" id="{DD292A49-481B-4FC4-9ADC-0E360C339BBE}"/>
                </a:ext>
              </a:extLst>
            </p:cNvPr>
            <p:cNvSpPr txBox="1"/>
            <p:nvPr/>
          </p:nvSpPr>
          <p:spPr>
            <a:xfrm>
              <a:off x="6860266" y="1601500"/>
              <a:ext cx="6117039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th-TH" altLang="ko-KR" b="1" dirty="0">
                  <a:solidFill>
                    <a:srgbClr val="FFFF00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แก้ไขจุดบกพร่องของโปรแกรม</a:t>
              </a:r>
              <a:endParaRPr lang="ko-KR" altLang="en-US" b="1" dirty="0">
                <a:solidFill>
                  <a:srgbClr val="FFFF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xmlns="" id="{C9ED32B8-F82D-419E-9B34-FA8A74AF6B83}"/>
                </a:ext>
              </a:extLst>
            </p:cNvPr>
            <p:cNvSpPr txBox="1"/>
            <p:nvPr/>
          </p:nvSpPr>
          <p:spPr>
            <a:xfrm>
              <a:off x="5990541" y="1466134"/>
              <a:ext cx="1114062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00B050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14">
            <a:extLst>
              <a:ext uri="{FF2B5EF4-FFF2-40B4-BE49-F238E27FC236}">
                <a16:creationId xmlns:a16="http://schemas.microsoft.com/office/drawing/2014/main" xmlns="" id="{16BD7D81-D094-4E38-8E45-EE26EFE1B35A}"/>
              </a:ext>
            </a:extLst>
          </p:cNvPr>
          <p:cNvSpPr txBox="1"/>
          <p:nvPr/>
        </p:nvSpPr>
        <p:spPr>
          <a:xfrm>
            <a:off x="1694589" y="5891513"/>
            <a:ext cx="399272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200" dirty="0">
                <a:solidFill>
                  <a:srgbClr val="7030A0"/>
                </a:solidFill>
                <a:cs typeface="Arial" pitchFamily="34" charset="0"/>
              </a:rPr>
              <a:t>สรุปข้อมูลและรวบรวมข้อมูลที่ค้นหามาได้จัดทำเป็นเอกสารเพื่อสรุปงานใช้ระยะเวลาประมาณ </a:t>
            </a:r>
            <a:r>
              <a:rPr lang="en-US" altLang="ko-KR" sz="1200" dirty="0">
                <a:solidFill>
                  <a:srgbClr val="7030A0"/>
                </a:solidFill>
                <a:cs typeface="Arial" pitchFamily="34" charset="0"/>
              </a:rPr>
              <a:t>1 </a:t>
            </a:r>
            <a:r>
              <a:rPr lang="th-TH" altLang="ko-KR" sz="1200" dirty="0">
                <a:solidFill>
                  <a:srgbClr val="7030A0"/>
                </a:solidFill>
                <a:cs typeface="Arial" pitchFamily="34" charset="0"/>
              </a:rPr>
              <a:t>สัปดาห์</a:t>
            </a:r>
            <a:endParaRPr lang="en-US" altLang="ko-KR" sz="1200" dirty="0">
              <a:solidFill>
                <a:srgbClr val="7030A0"/>
              </a:solidFill>
              <a:cs typeface="Arial" pitchFamily="34" charset="0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xmlns="" id="{C209A1CD-E817-405E-B7EA-A434F94B06EA}"/>
              </a:ext>
            </a:extLst>
          </p:cNvPr>
          <p:cNvGrpSpPr/>
          <p:nvPr/>
        </p:nvGrpSpPr>
        <p:grpSpPr>
          <a:xfrm>
            <a:off x="791501" y="5317682"/>
            <a:ext cx="4817389" cy="777510"/>
            <a:chOff x="5897401" y="1529407"/>
            <a:chExt cx="5624705" cy="777510"/>
          </a:xfrm>
        </p:grpSpPr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xmlns="" id="{4C024A95-9546-4527-B12D-C460FAA561F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th-TH" altLang="ko-KR" b="1" dirty="0">
                  <a:solidFill>
                    <a:srgbClr val="C00000"/>
                  </a:solidFill>
                  <a:latin typeface="JS Kobori Allcaps" panose="02000000000000000000" pitchFamily="50" charset="0"/>
                  <a:cs typeface="JS Kobori Allcaps" panose="02000000000000000000" pitchFamily="50" charset="0"/>
                </a:rPr>
                <a:t>จัดทำข้อมูลสรุป</a:t>
              </a:r>
              <a:endParaRPr lang="ko-KR" altLang="en-US" b="1" dirty="0">
                <a:solidFill>
                  <a:srgbClr val="C000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endParaRPr>
            </a:p>
          </p:txBody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xmlns="" id="{23222653-550F-4CCD-85D8-F3A6733443A6}"/>
                </a:ext>
              </a:extLst>
            </p:cNvPr>
            <p:cNvSpPr txBox="1"/>
            <p:nvPr/>
          </p:nvSpPr>
          <p:spPr>
            <a:xfrm>
              <a:off x="5897401" y="1529407"/>
              <a:ext cx="1166860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>
                      <a:lumMod val="5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accent4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xmlns="" id="{88D4E806-0CFB-4720-A315-DF2A3C751E4D}"/>
              </a:ext>
            </a:extLst>
          </p:cNvPr>
          <p:cNvSpPr txBox="1"/>
          <p:nvPr/>
        </p:nvSpPr>
        <p:spPr>
          <a:xfrm>
            <a:off x="1900532" y="640464"/>
            <a:ext cx="29545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200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วิธีการดำเนินงาน</a:t>
            </a:r>
          </a:p>
        </p:txBody>
      </p:sp>
    </p:spTree>
    <p:extLst>
      <p:ext uri="{BB962C8B-B14F-4D97-AF65-F5344CB8AC3E}">
        <p14:creationId xmlns:p14="http://schemas.microsoft.com/office/powerpoint/2010/main" val="149446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xmlns="" id="{2E94DBE3-7F98-44D8-92AB-07C2A321CA7F}"/>
              </a:ext>
            </a:extLst>
          </p:cNvPr>
          <p:cNvSpPr/>
          <p:nvPr/>
        </p:nvSpPr>
        <p:spPr>
          <a:xfrm>
            <a:off x="850065" y="901337"/>
            <a:ext cx="1851878" cy="8954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หน้าต่างเริ่มโปรแกรม</a:t>
            </a:r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xmlns="" id="{9CDF07BF-28E0-48FE-AFE8-55377539F927}"/>
              </a:ext>
            </a:extLst>
          </p:cNvPr>
          <p:cNvSpPr/>
          <p:nvPr/>
        </p:nvSpPr>
        <p:spPr>
          <a:xfrm>
            <a:off x="2835617" y="1116221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ลูกศร: ลง 5">
            <a:extLst>
              <a:ext uri="{FF2B5EF4-FFF2-40B4-BE49-F238E27FC236}">
                <a16:creationId xmlns:a16="http://schemas.microsoft.com/office/drawing/2014/main" xmlns="" id="{5C615C39-6C84-4972-8CA2-39644EFEC807}"/>
              </a:ext>
            </a:extLst>
          </p:cNvPr>
          <p:cNvSpPr/>
          <p:nvPr/>
        </p:nvSpPr>
        <p:spPr>
          <a:xfrm>
            <a:off x="1533688" y="1934608"/>
            <a:ext cx="484632" cy="97840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xmlns="" id="{0E9140E8-C09A-4319-B0F6-6B0062B419F2}"/>
              </a:ext>
            </a:extLst>
          </p:cNvPr>
          <p:cNvSpPr/>
          <p:nvPr/>
        </p:nvSpPr>
        <p:spPr>
          <a:xfrm>
            <a:off x="4207215" y="901337"/>
            <a:ext cx="1541416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รายรับ</a:t>
            </a:r>
          </a:p>
        </p:txBody>
      </p:sp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xmlns="" id="{2FB6F5C1-5091-4B01-93FA-78D26BF36A0A}"/>
              </a:ext>
            </a:extLst>
          </p:cNvPr>
          <p:cNvSpPr/>
          <p:nvPr/>
        </p:nvSpPr>
        <p:spPr>
          <a:xfrm>
            <a:off x="5953285" y="1097280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xmlns="" id="{C49DE40C-4880-40D0-BF54-08305A92E2A6}"/>
              </a:ext>
            </a:extLst>
          </p:cNvPr>
          <p:cNvSpPr/>
          <p:nvPr/>
        </p:nvSpPr>
        <p:spPr>
          <a:xfrm>
            <a:off x="7136347" y="882396"/>
            <a:ext cx="1407738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กรอกข้อมูลที่ต้องการบันทึก</a:t>
            </a:r>
          </a:p>
        </p:txBody>
      </p:sp>
      <p:sp>
        <p:nvSpPr>
          <p:cNvPr id="10" name="ลูกศร: ขวา 9">
            <a:extLst>
              <a:ext uri="{FF2B5EF4-FFF2-40B4-BE49-F238E27FC236}">
                <a16:creationId xmlns:a16="http://schemas.microsoft.com/office/drawing/2014/main" xmlns="" id="{958745F0-2154-41C2-8B70-31F7DB36F170}"/>
              </a:ext>
            </a:extLst>
          </p:cNvPr>
          <p:cNvSpPr/>
          <p:nvPr/>
        </p:nvSpPr>
        <p:spPr>
          <a:xfrm rot="5400000">
            <a:off x="7351010" y="2229175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xmlns="" id="{EED418F5-6072-4462-83DF-43CB7AD4A829}"/>
              </a:ext>
            </a:extLst>
          </p:cNvPr>
          <p:cNvSpPr/>
          <p:nvPr/>
        </p:nvSpPr>
        <p:spPr>
          <a:xfrm>
            <a:off x="9931799" y="3030585"/>
            <a:ext cx="1407737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กดอัพเดทรายการ</a:t>
            </a:r>
          </a:p>
        </p:txBody>
      </p:sp>
      <p:sp>
        <p:nvSpPr>
          <p:cNvPr id="14" name="ลูกศร: ลง 13">
            <a:extLst>
              <a:ext uri="{FF2B5EF4-FFF2-40B4-BE49-F238E27FC236}">
                <a16:creationId xmlns:a16="http://schemas.microsoft.com/office/drawing/2014/main" xmlns="" id="{E0371937-744C-4C66-9D31-F4B8F67826F9}"/>
              </a:ext>
            </a:extLst>
          </p:cNvPr>
          <p:cNvSpPr/>
          <p:nvPr/>
        </p:nvSpPr>
        <p:spPr>
          <a:xfrm>
            <a:off x="10431018" y="4062554"/>
            <a:ext cx="484632" cy="97840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xmlns="" id="{75B08525-8318-4CF8-B2B3-1EF612D9C0B2}"/>
              </a:ext>
            </a:extLst>
          </p:cNvPr>
          <p:cNvSpPr/>
          <p:nvPr/>
        </p:nvSpPr>
        <p:spPr>
          <a:xfrm>
            <a:off x="9931798" y="5158531"/>
            <a:ext cx="1407737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แสดงผลรายละเอียดทั้งหมด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xmlns="" id="{F3943C75-8C62-4DB8-968E-1F8E0276CD0D}"/>
              </a:ext>
            </a:extLst>
          </p:cNvPr>
          <p:cNvSpPr/>
          <p:nvPr/>
        </p:nvSpPr>
        <p:spPr>
          <a:xfrm>
            <a:off x="850064" y="3030585"/>
            <a:ext cx="1851877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รายจ่าย</a:t>
            </a:r>
          </a:p>
        </p:txBody>
      </p:sp>
      <p:sp>
        <p:nvSpPr>
          <p:cNvPr id="17" name="ลูกศร: ลง 16">
            <a:extLst>
              <a:ext uri="{FF2B5EF4-FFF2-40B4-BE49-F238E27FC236}">
                <a16:creationId xmlns:a16="http://schemas.microsoft.com/office/drawing/2014/main" xmlns="" id="{40A947E5-5EF0-4559-AB2D-852A0C0500E1}"/>
              </a:ext>
            </a:extLst>
          </p:cNvPr>
          <p:cNvSpPr/>
          <p:nvPr/>
        </p:nvSpPr>
        <p:spPr>
          <a:xfrm>
            <a:off x="1513440" y="4062554"/>
            <a:ext cx="484632" cy="97840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xmlns="" id="{B7AD0CAF-F56D-4063-8D0F-A3F4570FCC34}"/>
              </a:ext>
            </a:extLst>
          </p:cNvPr>
          <p:cNvSpPr/>
          <p:nvPr/>
        </p:nvSpPr>
        <p:spPr>
          <a:xfrm>
            <a:off x="2835617" y="3245469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xmlns="" id="{8A93D460-68C2-4CA3-A518-893E4D2CA3E2}"/>
              </a:ext>
            </a:extLst>
          </p:cNvPr>
          <p:cNvSpPr/>
          <p:nvPr/>
        </p:nvSpPr>
        <p:spPr>
          <a:xfrm>
            <a:off x="4207215" y="3030585"/>
            <a:ext cx="1541416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กรอกข้อมูลและหัวข้อประเภทที่ต้องการบันทึก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xmlns="" id="{6E57A4FC-24BE-4A6D-800B-693EC5E6D696}"/>
              </a:ext>
            </a:extLst>
          </p:cNvPr>
          <p:cNvSpPr/>
          <p:nvPr/>
        </p:nvSpPr>
        <p:spPr>
          <a:xfrm>
            <a:off x="5953285" y="3245469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xmlns="" id="{8F5629B1-3A61-4C8A-A4F1-C79C31186244}"/>
              </a:ext>
            </a:extLst>
          </p:cNvPr>
          <p:cNvSpPr/>
          <p:nvPr/>
        </p:nvSpPr>
        <p:spPr>
          <a:xfrm>
            <a:off x="7136347" y="3103089"/>
            <a:ext cx="1407736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บันทึกข้อมูลลงฐานข้อมูล</a:t>
            </a:r>
          </a:p>
        </p:txBody>
      </p:sp>
      <p:sp>
        <p:nvSpPr>
          <p:cNvPr id="22" name="ลูกศร: ขวา 21">
            <a:extLst>
              <a:ext uri="{FF2B5EF4-FFF2-40B4-BE49-F238E27FC236}">
                <a16:creationId xmlns:a16="http://schemas.microsoft.com/office/drawing/2014/main" xmlns="" id="{24C5975C-F17F-4DF5-BCC1-E524840B5B5B}"/>
              </a:ext>
            </a:extLst>
          </p:cNvPr>
          <p:cNvSpPr/>
          <p:nvPr/>
        </p:nvSpPr>
        <p:spPr>
          <a:xfrm>
            <a:off x="8748739" y="3317973"/>
            <a:ext cx="978408" cy="4846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xmlns="" id="{4634C4DD-FBE8-43CF-8072-D6DB445676F6}"/>
              </a:ext>
            </a:extLst>
          </p:cNvPr>
          <p:cNvSpPr/>
          <p:nvPr/>
        </p:nvSpPr>
        <p:spPr>
          <a:xfrm>
            <a:off x="841356" y="5178774"/>
            <a:ext cx="1851876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ลบข้อมูล/เลือกประเภทของการลบข้อมูล</a:t>
            </a:r>
          </a:p>
        </p:txBody>
      </p:sp>
      <p:sp>
        <p:nvSpPr>
          <p:cNvPr id="24" name="ลูกศร: ขวา 23">
            <a:extLst>
              <a:ext uri="{FF2B5EF4-FFF2-40B4-BE49-F238E27FC236}">
                <a16:creationId xmlns:a16="http://schemas.microsoft.com/office/drawing/2014/main" xmlns="" id="{3DC2A466-EE3C-4FCD-AC01-9FFD51471577}"/>
              </a:ext>
            </a:extLst>
          </p:cNvPr>
          <p:cNvSpPr/>
          <p:nvPr/>
        </p:nvSpPr>
        <p:spPr>
          <a:xfrm>
            <a:off x="2835617" y="5373415"/>
            <a:ext cx="978408" cy="484632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xmlns="" id="{98B7CCEA-A52D-451C-BC87-EEC626F28AAD}"/>
              </a:ext>
            </a:extLst>
          </p:cNvPr>
          <p:cNvSpPr/>
          <p:nvPr/>
        </p:nvSpPr>
        <p:spPr>
          <a:xfrm>
            <a:off x="4207215" y="5164414"/>
            <a:ext cx="1541416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กดอัพเดทรายการ</a:t>
            </a:r>
          </a:p>
        </p:txBody>
      </p:sp>
      <p:sp>
        <p:nvSpPr>
          <p:cNvPr id="26" name="ลูกศร: ขวา 25">
            <a:extLst>
              <a:ext uri="{FF2B5EF4-FFF2-40B4-BE49-F238E27FC236}">
                <a16:creationId xmlns:a16="http://schemas.microsoft.com/office/drawing/2014/main" xmlns="" id="{A23A2D67-CAD2-4DA4-B852-B4EC899EAFB4}"/>
              </a:ext>
            </a:extLst>
          </p:cNvPr>
          <p:cNvSpPr/>
          <p:nvPr/>
        </p:nvSpPr>
        <p:spPr>
          <a:xfrm>
            <a:off x="5970710" y="5393658"/>
            <a:ext cx="978408" cy="4846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xmlns="" id="{83CBB30E-01C2-40A3-A9BE-D8CE7247906B}"/>
              </a:ext>
            </a:extLst>
          </p:cNvPr>
          <p:cNvSpPr/>
          <p:nvPr/>
        </p:nvSpPr>
        <p:spPr>
          <a:xfrm>
            <a:off x="7136347" y="5158531"/>
            <a:ext cx="1407736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บันทึกเป็น</a:t>
            </a:r>
            <a:r>
              <a:rPr lang="en-US" sz="2000" dirty="0"/>
              <a:t>Excel</a:t>
            </a:r>
            <a:endParaRPr lang="th-TH" sz="2000" dirty="0"/>
          </a:p>
        </p:txBody>
      </p:sp>
      <p:sp>
        <p:nvSpPr>
          <p:cNvPr id="29" name="ลูกศร: ขวา 28">
            <a:extLst>
              <a:ext uri="{FF2B5EF4-FFF2-40B4-BE49-F238E27FC236}">
                <a16:creationId xmlns:a16="http://schemas.microsoft.com/office/drawing/2014/main" xmlns="" id="{8F1A0874-1CB7-4B6A-AE34-74523683EE44}"/>
              </a:ext>
            </a:extLst>
          </p:cNvPr>
          <p:cNvSpPr/>
          <p:nvPr/>
        </p:nvSpPr>
        <p:spPr>
          <a:xfrm rot="10800000">
            <a:off x="8748739" y="5373415"/>
            <a:ext cx="978408" cy="48463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5" name="ลูกศรเชื่อมต่อแบบตรง 44">
            <a:extLst>
              <a:ext uri="{FF2B5EF4-FFF2-40B4-BE49-F238E27FC236}">
                <a16:creationId xmlns:a16="http://schemas.microsoft.com/office/drawing/2014/main" xmlns="" id="{A29EEB30-63F3-4B34-BBF7-160A4744C5C5}"/>
              </a:ext>
            </a:extLst>
          </p:cNvPr>
          <p:cNvCxnSpPr>
            <a:cxnSpLocks/>
          </p:cNvCxnSpPr>
          <p:nvPr/>
        </p:nvCxnSpPr>
        <p:spPr>
          <a:xfrm flipH="1">
            <a:off x="2701941" y="1837375"/>
            <a:ext cx="1505274" cy="31121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53">
            <a:extLst>
              <a:ext uri="{FF2B5EF4-FFF2-40B4-BE49-F238E27FC236}">
                <a16:creationId xmlns:a16="http://schemas.microsoft.com/office/drawing/2014/main" xmlns="" id="{32D7ADA0-D04A-4050-8BCC-427923517D02}"/>
              </a:ext>
            </a:extLst>
          </p:cNvPr>
          <p:cNvCxnSpPr/>
          <p:nvPr/>
        </p:nvCxnSpPr>
        <p:spPr>
          <a:xfrm flipH="1">
            <a:off x="8883722" y="4193177"/>
            <a:ext cx="1048076" cy="8477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60">
            <a:extLst>
              <a:ext uri="{FF2B5EF4-FFF2-40B4-BE49-F238E27FC236}">
                <a16:creationId xmlns:a16="http://schemas.microsoft.com/office/drawing/2014/main" xmlns="" id="{E5ADA809-53A5-4700-94DB-784EBD2521CD}"/>
              </a:ext>
            </a:extLst>
          </p:cNvPr>
          <p:cNvCxnSpPr>
            <a:cxnSpLocks/>
          </p:cNvCxnSpPr>
          <p:nvPr/>
        </p:nvCxnSpPr>
        <p:spPr>
          <a:xfrm>
            <a:off x="5046288" y="6366192"/>
            <a:ext cx="558785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5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xmlns="" id="{3BC97654-0C3A-4679-9E13-98696F997FFC}"/>
              </a:ext>
            </a:extLst>
          </p:cNvPr>
          <p:cNvSpPr/>
          <p:nvPr/>
        </p:nvSpPr>
        <p:spPr>
          <a:xfrm>
            <a:off x="7341326" y="1371600"/>
            <a:ext cx="4101737" cy="30958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xmlns="" id="{CAF6E36B-3B28-4986-8C8A-E880FDC3D7BD}"/>
              </a:ext>
            </a:extLst>
          </p:cNvPr>
          <p:cNvSpPr/>
          <p:nvPr/>
        </p:nvSpPr>
        <p:spPr>
          <a:xfrm>
            <a:off x="2481943" y="1463040"/>
            <a:ext cx="2259873" cy="30044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xmlns="" id="{939FAC8D-D8DD-459E-B235-0300463FC8AE}"/>
              </a:ext>
            </a:extLst>
          </p:cNvPr>
          <p:cNvSpPr/>
          <p:nvPr/>
        </p:nvSpPr>
        <p:spPr>
          <a:xfrm>
            <a:off x="4859381" y="2285995"/>
            <a:ext cx="2259873" cy="130628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โปรแกรมรายรับและรายจ่าย</a:t>
            </a: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xmlns="" id="{50E80B56-E4A8-4C60-B1C7-6E1A0EF3E63A}"/>
              </a:ext>
            </a:extLst>
          </p:cNvPr>
          <p:cNvSpPr/>
          <p:nvPr/>
        </p:nvSpPr>
        <p:spPr>
          <a:xfrm>
            <a:off x="927461" y="2285995"/>
            <a:ext cx="1319348" cy="13062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ผู้ใช้งาน</a:t>
            </a:r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xmlns="" id="{9729A298-17F3-434E-B950-39E5ADB04F24}"/>
              </a:ext>
            </a:extLst>
          </p:cNvPr>
          <p:cNvSpPr/>
          <p:nvPr/>
        </p:nvSpPr>
        <p:spPr>
          <a:xfrm>
            <a:off x="8961118" y="5107578"/>
            <a:ext cx="1214845" cy="130628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/>
              <a:t>ผู้ใช้งาน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xmlns="" id="{68780DFC-E28B-4C0D-B483-491A0C6207A4}"/>
              </a:ext>
            </a:extLst>
          </p:cNvPr>
          <p:cNvSpPr txBox="1"/>
          <p:nvPr/>
        </p:nvSpPr>
        <p:spPr>
          <a:xfrm>
            <a:off x="1306285" y="1784975"/>
            <a:ext cx="4585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ข้อมูลรายรับ</a:t>
            </a:r>
          </a:p>
          <a:p>
            <a:pPr algn="ctr"/>
            <a:r>
              <a:rPr lang="th-TH" sz="2400" dirty="0"/>
              <a:t>ข้อมูลรายจ่าย</a:t>
            </a:r>
          </a:p>
          <a:p>
            <a:pPr algn="ctr"/>
            <a:r>
              <a:rPr lang="th-TH" sz="2400" dirty="0"/>
              <a:t>ประเภทของรายจ่าย</a:t>
            </a:r>
          </a:p>
          <a:p>
            <a:pPr algn="ctr"/>
            <a:r>
              <a:rPr lang="th-TH" sz="2400" dirty="0"/>
              <a:t>แก้ไขข้อมูลรายรับ</a:t>
            </a:r>
          </a:p>
          <a:p>
            <a:pPr algn="ctr"/>
            <a:r>
              <a:rPr lang="th-TH" sz="2400" dirty="0"/>
              <a:t>แก้ไขข้อมูลรายจ่าย</a:t>
            </a:r>
          </a:p>
          <a:p>
            <a:pPr algn="ctr"/>
            <a:r>
              <a:rPr lang="th-TH" sz="2400" dirty="0"/>
              <a:t>แก้ไขประเภทรายจ่าย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xmlns="" id="{696F854B-7F4A-4D97-BECB-048822E271B7}"/>
              </a:ext>
            </a:extLst>
          </p:cNvPr>
          <p:cNvSpPr txBox="1"/>
          <p:nvPr/>
        </p:nvSpPr>
        <p:spPr>
          <a:xfrm>
            <a:off x="6975563" y="1784975"/>
            <a:ext cx="47418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รายงานผลข้อมูลรายรับ</a:t>
            </a:r>
          </a:p>
          <a:p>
            <a:pPr algn="ctr"/>
            <a:r>
              <a:rPr lang="th-TH" sz="2400" dirty="0"/>
              <a:t>รายงานผลข้อมูลรายจ่าย</a:t>
            </a:r>
          </a:p>
          <a:p>
            <a:pPr algn="ctr"/>
            <a:r>
              <a:rPr lang="th-TH" sz="2400" dirty="0"/>
              <a:t>รายงานผลประเภทของรายจ่าย</a:t>
            </a:r>
          </a:p>
          <a:p>
            <a:pPr algn="ctr"/>
            <a:r>
              <a:rPr lang="th-TH" sz="2400" dirty="0"/>
              <a:t>รายงานผลยอดคงเหลือรายรับและรายจ่าย</a:t>
            </a:r>
          </a:p>
          <a:p>
            <a:pPr algn="ctr"/>
            <a:r>
              <a:rPr lang="th-TH" sz="2400" dirty="0"/>
              <a:t>แสดงผลรายละเอียดกราฟข้อมูล</a:t>
            </a:r>
          </a:p>
          <a:p>
            <a:pPr algn="ctr"/>
            <a:r>
              <a:rPr lang="th-TH" sz="2400" dirty="0"/>
              <a:t>บันทึกลงโปรแกรม </a:t>
            </a:r>
            <a:r>
              <a:rPr lang="en-US" sz="2400" dirty="0"/>
              <a:t>Excel </a:t>
            </a:r>
            <a:r>
              <a:rPr lang="th-TH" sz="2400" dirty="0"/>
              <a:t>เพื่อวิเคราะห์ข้อมูล</a:t>
            </a:r>
          </a:p>
        </p:txBody>
      </p:sp>
      <p:cxnSp>
        <p:nvCxnSpPr>
          <p:cNvPr id="13" name="ตัวเชื่อมต่อ: หักมุม 12">
            <a:extLst>
              <a:ext uri="{FF2B5EF4-FFF2-40B4-BE49-F238E27FC236}">
                <a16:creationId xmlns:a16="http://schemas.microsoft.com/office/drawing/2014/main" xmlns="" id="{4C9031D5-913C-4FE2-85EF-ABD47703B064}"/>
              </a:ext>
            </a:extLst>
          </p:cNvPr>
          <p:cNvCxnSpPr/>
          <p:nvPr/>
        </p:nvCxnSpPr>
        <p:spPr>
          <a:xfrm>
            <a:off x="1926768" y="2285995"/>
            <a:ext cx="914400" cy="914400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ตัวเชื่อมต่อ: หักมุม 14">
            <a:extLst>
              <a:ext uri="{FF2B5EF4-FFF2-40B4-BE49-F238E27FC236}">
                <a16:creationId xmlns:a16="http://schemas.microsoft.com/office/drawing/2014/main" xmlns="" id="{D6F48DE3-6A2F-41BB-809E-899AC96A71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59548" y="4325995"/>
            <a:ext cx="873011" cy="455023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>
            <a:extLst>
              <a:ext uri="{FF2B5EF4-FFF2-40B4-BE49-F238E27FC236}">
                <a16:creationId xmlns:a16="http://schemas.microsoft.com/office/drawing/2014/main" xmlns="" id="{C7A296B2-2C59-446E-A0F4-C1A0453150E5}"/>
              </a:ext>
            </a:extLst>
          </p:cNvPr>
          <p:cNvCxnSpPr/>
          <p:nvPr/>
        </p:nvCxnSpPr>
        <p:spPr>
          <a:xfrm flipH="1">
            <a:off x="6348549" y="1567543"/>
            <a:ext cx="770705" cy="5225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xmlns="" id="{2009BD12-1E9D-4233-A6E9-B830F31B24ED}"/>
              </a:ext>
            </a:extLst>
          </p:cNvPr>
          <p:cNvCxnSpPr/>
          <p:nvPr/>
        </p:nvCxnSpPr>
        <p:spPr>
          <a:xfrm flipV="1">
            <a:off x="4859381" y="3853543"/>
            <a:ext cx="613956" cy="5094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E72E4171-346A-486D-B9B0-D7D4F38A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97" y="2849836"/>
            <a:ext cx="3258005" cy="2410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12">
            <a:extLst>
              <a:ext uri="{FF2B5EF4-FFF2-40B4-BE49-F238E27FC236}">
                <a16:creationId xmlns:a16="http://schemas.microsoft.com/office/drawing/2014/main" xmlns="" id="{998E272D-039D-4354-9DF2-9894321FB91E}"/>
              </a:ext>
            </a:extLst>
          </p:cNvPr>
          <p:cNvGrpSpPr/>
          <p:nvPr/>
        </p:nvGrpSpPr>
        <p:grpSpPr>
          <a:xfrm rot="10800000">
            <a:off x="2009348" y="748935"/>
            <a:ext cx="7600950" cy="1250874"/>
            <a:chOff x="2203174" y="4452730"/>
            <a:chExt cx="8540094" cy="1391478"/>
          </a:xfrm>
          <a:solidFill>
            <a:srgbClr val="00B050">
              <a:alpha val="70000"/>
            </a:srgbClr>
          </a:solidFill>
        </p:grpSpPr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xmlns="" id="{732B994C-B188-4FA6-99B6-722F9AF788B7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rrow: Chevron 14">
              <a:extLst>
                <a:ext uri="{FF2B5EF4-FFF2-40B4-BE49-F238E27FC236}">
                  <a16:creationId xmlns:a16="http://schemas.microsoft.com/office/drawing/2014/main" xmlns="" id="{F697ECF5-3A77-4BC1-A200-91FCAEC79A5F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15">
              <a:extLst>
                <a:ext uri="{FF2B5EF4-FFF2-40B4-BE49-F238E27FC236}">
                  <a16:creationId xmlns:a16="http://schemas.microsoft.com/office/drawing/2014/main" xmlns="" id="{12BC96BD-CE27-419B-86C5-175E4ADCAA69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16">
              <a:extLst>
                <a:ext uri="{FF2B5EF4-FFF2-40B4-BE49-F238E27FC236}">
                  <a16:creationId xmlns:a16="http://schemas.microsoft.com/office/drawing/2014/main" xmlns="" id="{E82FA530-5A2C-49B6-9786-BE79B1915DC5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17">
              <a:extLst>
                <a:ext uri="{FF2B5EF4-FFF2-40B4-BE49-F238E27FC236}">
                  <a16:creationId xmlns:a16="http://schemas.microsoft.com/office/drawing/2014/main" xmlns="" id="{14EA1253-3C6F-4874-A257-33FE57E3D741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8">
            <a:extLst>
              <a:ext uri="{FF2B5EF4-FFF2-40B4-BE49-F238E27FC236}">
                <a16:creationId xmlns:a16="http://schemas.microsoft.com/office/drawing/2014/main" xmlns="" id="{1195D28C-EAF3-4DDA-A19F-470EFC36442C}"/>
              </a:ext>
            </a:extLst>
          </p:cNvPr>
          <p:cNvSpPr txBox="1"/>
          <p:nvPr/>
        </p:nvSpPr>
        <p:spPr>
          <a:xfrm>
            <a:off x="2890515" y="950907"/>
            <a:ext cx="550397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2400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ลักษณะและความสามารถในการใช้งาน </a:t>
            </a:r>
          </a:p>
          <a:p>
            <a:pPr algn="ctr"/>
            <a:r>
              <a:rPr lang="th-TH" altLang="ko-KR" sz="2400" b="1" dirty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ของโปรแกรม รายรับและรายจ่าย</a:t>
            </a:r>
            <a:endParaRPr lang="ko-KR" altLang="en-US" sz="2400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xmlns="" id="{CD1632B9-E03B-4049-B415-2A4AF37ED779}"/>
              </a:ext>
            </a:extLst>
          </p:cNvPr>
          <p:cNvSpPr txBox="1"/>
          <p:nvPr/>
        </p:nvSpPr>
        <p:spPr>
          <a:xfrm>
            <a:off x="3366757" y="5508488"/>
            <a:ext cx="54710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867" dirty="0">
                <a:solidFill>
                  <a:srgbClr val="FF00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รูปประกอบหน้าต่างที่ </a:t>
            </a:r>
            <a:r>
              <a:rPr lang="en-US" altLang="ko-KR" sz="1867" dirty="0">
                <a:solidFill>
                  <a:srgbClr val="FF00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1 </a:t>
            </a:r>
            <a:r>
              <a:rPr lang="th-TH" altLang="ko-KR" sz="1867" dirty="0">
                <a:solidFill>
                  <a:srgbClr val="FF0000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ของโปรแกรมรายรับและรายจ่าย</a:t>
            </a:r>
            <a:endParaRPr lang="ko-KR" altLang="en-US" sz="1867" dirty="0">
              <a:solidFill>
                <a:srgbClr val="FF0000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cxnSp>
        <p:nvCxnSpPr>
          <p:cNvPr id="18" name="ตัวเชื่อมต่อ: หักมุม 17">
            <a:extLst>
              <a:ext uri="{FF2B5EF4-FFF2-40B4-BE49-F238E27FC236}">
                <a16:creationId xmlns:a16="http://schemas.microsoft.com/office/drawing/2014/main" xmlns="" id="{9EB98343-0760-4E3D-8361-74CE5CB88DA4}"/>
              </a:ext>
            </a:extLst>
          </p:cNvPr>
          <p:cNvCxnSpPr>
            <a:cxnSpLocks/>
          </p:cNvCxnSpPr>
          <p:nvPr/>
        </p:nvCxnSpPr>
        <p:spPr>
          <a:xfrm>
            <a:off x="3366757" y="3494841"/>
            <a:ext cx="2051402" cy="68137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ตัวเชื่อมต่อ: หักมุม 22">
            <a:extLst>
              <a:ext uri="{FF2B5EF4-FFF2-40B4-BE49-F238E27FC236}">
                <a16:creationId xmlns:a16="http://schemas.microsoft.com/office/drawing/2014/main" xmlns="" id="{8B9A2D14-E67C-4810-83DA-BFF95CA66517}"/>
              </a:ext>
            </a:extLst>
          </p:cNvPr>
          <p:cNvCxnSpPr>
            <a:cxnSpLocks/>
          </p:cNvCxnSpPr>
          <p:nvPr/>
        </p:nvCxnSpPr>
        <p:spPr>
          <a:xfrm rot="10800000">
            <a:off x="6349215" y="4257378"/>
            <a:ext cx="3001739" cy="330415"/>
          </a:xfrm>
          <a:prstGeom prst="bentConnector3">
            <a:avLst>
              <a:gd name="adj1" fmla="val 381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ตัวเชื่อมต่อ: หักมุม 27">
            <a:extLst>
              <a:ext uri="{FF2B5EF4-FFF2-40B4-BE49-F238E27FC236}">
                <a16:creationId xmlns:a16="http://schemas.microsoft.com/office/drawing/2014/main" xmlns="" id="{D8587AE0-2595-4B19-89C1-516D0340C4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3985" y="3268561"/>
            <a:ext cx="3057455" cy="42537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ตัวเชื่อมต่อ: หักมุม 31">
            <a:extLst>
              <a:ext uri="{FF2B5EF4-FFF2-40B4-BE49-F238E27FC236}">
                <a16:creationId xmlns:a16="http://schemas.microsoft.com/office/drawing/2014/main" xmlns="" id="{C4140BAD-97E3-4C4B-8FDB-EE60CDFDAC8B}"/>
              </a:ext>
            </a:extLst>
          </p:cNvPr>
          <p:cNvCxnSpPr>
            <a:cxnSpLocks/>
          </p:cNvCxnSpPr>
          <p:nvPr/>
        </p:nvCxnSpPr>
        <p:spPr>
          <a:xfrm>
            <a:off x="3284649" y="4802940"/>
            <a:ext cx="3291353" cy="197487"/>
          </a:xfrm>
          <a:prstGeom prst="bentConnector3">
            <a:avLst>
              <a:gd name="adj1" fmla="val 470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ตัวเชื่อมต่อ: หักมุม 43">
            <a:extLst>
              <a:ext uri="{FF2B5EF4-FFF2-40B4-BE49-F238E27FC236}">
                <a16:creationId xmlns:a16="http://schemas.microsoft.com/office/drawing/2014/main" xmlns="" id="{5952F48F-3176-4CF9-AD3B-40EB27092080}"/>
              </a:ext>
            </a:extLst>
          </p:cNvPr>
          <p:cNvCxnSpPr>
            <a:cxnSpLocks/>
          </p:cNvCxnSpPr>
          <p:nvPr/>
        </p:nvCxnSpPr>
        <p:spPr>
          <a:xfrm>
            <a:off x="2955884" y="2644814"/>
            <a:ext cx="1711663" cy="46687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ตัวเชื่อมต่อ: หักมุม 48">
            <a:extLst>
              <a:ext uri="{FF2B5EF4-FFF2-40B4-BE49-F238E27FC236}">
                <a16:creationId xmlns:a16="http://schemas.microsoft.com/office/drawing/2014/main" xmlns="" id="{57735481-7652-4038-AC95-4AB85BD30D85}"/>
              </a:ext>
            </a:extLst>
          </p:cNvPr>
          <p:cNvCxnSpPr>
            <a:cxnSpLocks/>
          </p:cNvCxnSpPr>
          <p:nvPr/>
        </p:nvCxnSpPr>
        <p:spPr>
          <a:xfrm rot="10800000">
            <a:off x="6231679" y="4633810"/>
            <a:ext cx="3119275" cy="92568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xmlns="" id="{35F35F51-73F1-46EC-86B9-B74DC2E3D784}"/>
              </a:ext>
            </a:extLst>
          </p:cNvPr>
          <p:cNvSpPr txBox="1"/>
          <p:nvPr/>
        </p:nvSpPr>
        <p:spPr>
          <a:xfrm>
            <a:off x="872351" y="2321648"/>
            <a:ext cx="227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accent2">
                    <a:lumMod val="5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แสดงชื่อหน้ารายการที่กำลังเปิดใช้งานอยู่</a:t>
            </a:r>
          </a:p>
        </p:txBody>
      </p:sp>
      <p:sp>
        <p:nvSpPr>
          <p:cNvPr id="64" name="กล่องข้อความ 63">
            <a:extLst>
              <a:ext uri="{FF2B5EF4-FFF2-40B4-BE49-F238E27FC236}">
                <a16:creationId xmlns:a16="http://schemas.microsoft.com/office/drawing/2014/main" xmlns="" id="{A0098A04-40F4-4DFB-B643-987E3015024D}"/>
              </a:ext>
            </a:extLst>
          </p:cNvPr>
          <p:cNvSpPr txBox="1"/>
          <p:nvPr/>
        </p:nvSpPr>
        <p:spPr>
          <a:xfrm>
            <a:off x="1183563" y="3296585"/>
            <a:ext cx="227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accent2">
                    <a:lumMod val="5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ปุ่มแสดงตัวเลือกรายรับ</a:t>
            </a:r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xmlns="" id="{AF1702CF-9169-4D55-89A8-67C7C4DB64C2}"/>
              </a:ext>
            </a:extLst>
          </p:cNvPr>
          <p:cNvSpPr txBox="1"/>
          <p:nvPr/>
        </p:nvSpPr>
        <p:spPr>
          <a:xfrm>
            <a:off x="658026" y="4498054"/>
            <a:ext cx="279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accent2">
                    <a:lumMod val="5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แสดงรายการแก้ไขและอัพเดทรายละเอียดตัวโปรแกรม</a:t>
            </a: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xmlns="" id="{2163B6A5-52E4-4DD6-9D60-2F63E21DEF87}"/>
              </a:ext>
            </a:extLst>
          </p:cNvPr>
          <p:cNvSpPr txBox="1"/>
          <p:nvPr/>
        </p:nvSpPr>
        <p:spPr>
          <a:xfrm>
            <a:off x="9871440" y="3083895"/>
            <a:ext cx="227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accent2">
                    <a:lumMod val="5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แสดงวันที่ใช้งานปัจจุบัน</a:t>
            </a: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xmlns="" id="{31083481-C81A-4DE2-A60F-7E07CF960DF7}"/>
              </a:ext>
            </a:extLst>
          </p:cNvPr>
          <p:cNvSpPr txBox="1"/>
          <p:nvPr/>
        </p:nvSpPr>
        <p:spPr>
          <a:xfrm>
            <a:off x="9350954" y="4347079"/>
            <a:ext cx="227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accent2">
                    <a:lumMod val="5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ปุ่มแสดงตัวเลือกรายจ่าย</a:t>
            </a:r>
          </a:p>
        </p:txBody>
      </p:sp>
      <p:sp>
        <p:nvSpPr>
          <p:cNvPr id="68" name="กล่องข้อความ 67">
            <a:extLst>
              <a:ext uri="{FF2B5EF4-FFF2-40B4-BE49-F238E27FC236}">
                <a16:creationId xmlns:a16="http://schemas.microsoft.com/office/drawing/2014/main" xmlns="" id="{6B002B26-FAE0-4FD9-909D-26D79D6675F0}"/>
              </a:ext>
            </a:extLst>
          </p:cNvPr>
          <p:cNvSpPr txBox="1"/>
          <p:nvPr/>
        </p:nvSpPr>
        <p:spPr>
          <a:xfrm>
            <a:off x="9256038" y="5210052"/>
            <a:ext cx="2575168" cy="650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accent2">
                    <a:lumMod val="50000"/>
                  </a:schemeClr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ปุ่มกดยืนยันตัวเลือกเพื่อเข้าสู่รายการที่ต้องการใช้งาน</a:t>
            </a:r>
          </a:p>
        </p:txBody>
      </p:sp>
    </p:spTree>
    <p:extLst>
      <p:ext uri="{BB962C8B-B14F-4D97-AF65-F5344CB8AC3E}">
        <p14:creationId xmlns:p14="http://schemas.microsoft.com/office/powerpoint/2010/main" val="256264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2">
            <a:extLst>
              <a:ext uri="{FF2B5EF4-FFF2-40B4-BE49-F238E27FC236}">
                <a16:creationId xmlns:a16="http://schemas.microsoft.com/office/drawing/2014/main" xmlns="" id="{F123F38F-EDFF-44B7-A20B-2901A38C0513}"/>
              </a:ext>
            </a:extLst>
          </p:cNvPr>
          <p:cNvGrpSpPr/>
          <p:nvPr/>
        </p:nvGrpSpPr>
        <p:grpSpPr>
          <a:xfrm rot="10800000">
            <a:off x="2042433" y="311756"/>
            <a:ext cx="7600950" cy="1149575"/>
            <a:chOff x="2203174" y="4452730"/>
            <a:chExt cx="8540094" cy="1391478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xmlns="" id="{A43748D1-66CB-4F9E-8B79-9B7F759E0066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row: Chevron 14">
              <a:extLst>
                <a:ext uri="{FF2B5EF4-FFF2-40B4-BE49-F238E27FC236}">
                  <a16:creationId xmlns:a16="http://schemas.microsoft.com/office/drawing/2014/main" xmlns="" id="{DF733A4E-013F-4A74-BE84-046C52E21133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15">
              <a:extLst>
                <a:ext uri="{FF2B5EF4-FFF2-40B4-BE49-F238E27FC236}">
                  <a16:creationId xmlns:a16="http://schemas.microsoft.com/office/drawing/2014/main" xmlns="" id="{EAD69C40-C4BB-4BE0-BADF-70F1BF1B17E8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Arrow: Chevron 16">
              <a:extLst>
                <a:ext uri="{FF2B5EF4-FFF2-40B4-BE49-F238E27FC236}">
                  <a16:creationId xmlns:a16="http://schemas.microsoft.com/office/drawing/2014/main" xmlns="" id="{64623991-3677-46DD-A178-090688A67673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7">
              <a:extLst>
                <a:ext uri="{FF2B5EF4-FFF2-40B4-BE49-F238E27FC236}">
                  <a16:creationId xmlns:a16="http://schemas.microsoft.com/office/drawing/2014/main" xmlns="" id="{59D24FA4-AAFF-4234-A806-0664D1467E89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8">
            <a:extLst>
              <a:ext uri="{FF2B5EF4-FFF2-40B4-BE49-F238E27FC236}">
                <a16:creationId xmlns:a16="http://schemas.microsoft.com/office/drawing/2014/main" xmlns="" id="{3724EE04-6AAD-4662-B15D-013FE5286953}"/>
              </a:ext>
            </a:extLst>
          </p:cNvPr>
          <p:cNvSpPr txBox="1"/>
          <p:nvPr/>
        </p:nvSpPr>
        <p:spPr>
          <a:xfrm>
            <a:off x="2902212" y="624933"/>
            <a:ext cx="55039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b="1" dirty="0" smtClean="0">
                <a:solidFill>
                  <a:schemeClr val="bg1"/>
                </a:solidFill>
                <a:latin typeface="JS Kobori Allcaps" panose="02000000000000000000" pitchFamily="50" charset="0"/>
                <a:cs typeface="JS Kobori Allcaps" panose="02000000000000000000" pitchFamily="50" charset="0"/>
              </a:rPr>
              <a:t>โค้ด</a:t>
            </a:r>
            <a:endParaRPr lang="ko-KR" altLang="en-US" b="1" dirty="0">
              <a:solidFill>
                <a:schemeClr val="bg1"/>
              </a:solidFill>
              <a:latin typeface="JS Kobori Allcaps" panose="02000000000000000000" pitchFamily="50" charset="0"/>
              <a:cs typeface="JS Kobori Allcaps" panose="02000000000000000000" pitchFamily="50" charset="0"/>
            </a:endParaRPr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1521151" y="1663413"/>
            <a:ext cx="64093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cs typeface="+mj-cs"/>
              </a:rPr>
              <a:t> string[] month = {"</a:t>
            </a:r>
            <a:r>
              <a:rPr lang="th-TH" sz="1800" dirty="0">
                <a:cs typeface="+mj-cs"/>
              </a:rPr>
              <a:t>มกราคม", "กุมภาพันธ์", "มีนาคม", "เมษายน", "พฤษภาคม", "มิถุนายน", </a:t>
            </a:r>
          </a:p>
          <a:p>
            <a:r>
              <a:rPr lang="th-TH" sz="1800" dirty="0">
                <a:cs typeface="+mj-cs"/>
              </a:rPr>
              <a:t>            "กรกฎาคม","สิงหาคม","กันยายน","ตุลาคม","พฤศจิกายน","ธันวาคม" };</a:t>
            </a:r>
          </a:p>
          <a:p>
            <a:endParaRPr lang="th-TH" sz="1800" dirty="0">
              <a:cs typeface="+mj-cs"/>
            </a:endParaRPr>
          </a:p>
          <a:p>
            <a:r>
              <a:rPr lang="th-TH" sz="1800" dirty="0">
                <a:cs typeface="+mj-cs"/>
              </a:rPr>
              <a:t> </a:t>
            </a:r>
            <a:r>
              <a:rPr lang="en-US" sz="1800" dirty="0">
                <a:cs typeface="+mj-cs"/>
              </a:rPr>
              <a:t>public </a:t>
            </a:r>
            <a:r>
              <a:rPr lang="en-US" sz="1800" dirty="0" err="1">
                <a:cs typeface="+mj-cs"/>
              </a:rPr>
              <a:t>async</a:t>
            </a:r>
            <a:r>
              <a:rPr lang="en-US" sz="1800" dirty="0">
                <a:cs typeface="+mj-cs"/>
              </a:rPr>
              <a:t> void </a:t>
            </a:r>
            <a:r>
              <a:rPr lang="en-US" sz="1800" dirty="0" err="1">
                <a:cs typeface="+mj-cs"/>
              </a:rPr>
              <a:t>CheckMonth</a:t>
            </a:r>
            <a:r>
              <a:rPr lang="en-US" sz="1800" dirty="0">
                <a:cs typeface="+mj-cs"/>
              </a:rPr>
              <a:t>()</a:t>
            </a:r>
          </a:p>
          <a:p>
            <a:r>
              <a:rPr lang="en-US" sz="1800" dirty="0">
                <a:cs typeface="+mj-cs"/>
              </a:rPr>
              <a:t>        {</a:t>
            </a:r>
          </a:p>
          <a:p>
            <a:r>
              <a:rPr lang="en-US" sz="1800" dirty="0">
                <a:cs typeface="+mj-cs"/>
              </a:rPr>
              <a:t>            if (</a:t>
            </a:r>
            <a:r>
              <a:rPr lang="en-US" sz="1800" dirty="0" err="1">
                <a:cs typeface="+mj-cs"/>
              </a:rPr>
              <a:t>radi_myincome.Checked</a:t>
            </a:r>
            <a:r>
              <a:rPr lang="en-US" sz="1800" dirty="0">
                <a:cs typeface="+mj-cs"/>
              </a:rPr>
              <a:t> == true)</a:t>
            </a:r>
          </a:p>
          <a:p>
            <a:r>
              <a:rPr lang="en-US" sz="1800" dirty="0">
                <a:cs typeface="+mj-cs"/>
              </a:rPr>
              <a:t>            {</a:t>
            </a:r>
          </a:p>
          <a:p>
            <a:endParaRPr lang="en-US" sz="1800" dirty="0">
              <a:cs typeface="+mj-cs"/>
            </a:endParaRPr>
          </a:p>
          <a:p>
            <a:r>
              <a:rPr lang="en-US" sz="1800" dirty="0">
                <a:cs typeface="+mj-cs"/>
              </a:rPr>
              <a:t>                </a:t>
            </a:r>
            <a:r>
              <a:rPr lang="en-US" sz="1800" dirty="0" err="1">
                <a:cs typeface="+mj-cs"/>
              </a:rPr>
              <a:t>this.Hide</a:t>
            </a:r>
            <a:r>
              <a:rPr lang="en-US" sz="1800" dirty="0">
                <a:cs typeface="+mj-cs"/>
              </a:rPr>
              <a:t>();</a:t>
            </a:r>
          </a:p>
          <a:p>
            <a:r>
              <a:rPr lang="en-US" sz="1800" dirty="0">
                <a:cs typeface="+mj-cs"/>
              </a:rPr>
              <a:t>                for (</a:t>
            </a:r>
            <a:r>
              <a:rPr lang="en-US" sz="1800" dirty="0" err="1">
                <a:cs typeface="+mj-cs"/>
              </a:rPr>
              <a:t>int</a:t>
            </a:r>
            <a:r>
              <a:rPr lang="en-US" sz="1800" dirty="0">
                <a:cs typeface="+mj-cs"/>
              </a:rPr>
              <a:t> </a:t>
            </a:r>
            <a:r>
              <a:rPr lang="en-US" sz="1800" dirty="0" err="1">
                <a:cs typeface="+mj-cs"/>
              </a:rPr>
              <a:t>i</a:t>
            </a:r>
            <a:r>
              <a:rPr lang="en-US" sz="1800" dirty="0">
                <a:cs typeface="+mj-cs"/>
              </a:rPr>
              <a:t> = 0; </a:t>
            </a:r>
            <a:r>
              <a:rPr lang="en-US" sz="1800" dirty="0" err="1">
                <a:cs typeface="+mj-cs"/>
              </a:rPr>
              <a:t>i</a:t>
            </a:r>
            <a:r>
              <a:rPr lang="en-US" sz="1800" dirty="0">
                <a:cs typeface="+mj-cs"/>
              </a:rPr>
              <a:t> &lt;= </a:t>
            </a:r>
            <a:r>
              <a:rPr lang="en-US" sz="1800" dirty="0" err="1">
                <a:cs typeface="+mj-cs"/>
              </a:rPr>
              <a:t>month.Length</a:t>
            </a:r>
            <a:r>
              <a:rPr lang="en-US" sz="1800" dirty="0">
                <a:cs typeface="+mj-cs"/>
              </a:rPr>
              <a:t>; </a:t>
            </a:r>
            <a:r>
              <a:rPr lang="en-US" sz="1800" dirty="0" err="1">
                <a:cs typeface="+mj-cs"/>
              </a:rPr>
              <a:t>i</a:t>
            </a:r>
            <a:r>
              <a:rPr lang="en-US" sz="1800" dirty="0">
                <a:cs typeface="+mj-cs"/>
              </a:rPr>
              <a:t>++)</a:t>
            </a:r>
          </a:p>
          <a:p>
            <a:r>
              <a:rPr lang="en-US" sz="1800" dirty="0">
                <a:cs typeface="+mj-cs"/>
              </a:rPr>
              <a:t>                {</a:t>
            </a:r>
          </a:p>
          <a:p>
            <a:r>
              <a:rPr lang="en-US" sz="1800" dirty="0">
                <a:cs typeface="+mj-cs"/>
              </a:rPr>
              <a:t>                    if (dateTimePicker1.Value.Month == </a:t>
            </a:r>
            <a:r>
              <a:rPr lang="en-US" sz="1800" dirty="0" err="1">
                <a:cs typeface="+mj-cs"/>
              </a:rPr>
              <a:t>i</a:t>
            </a:r>
            <a:r>
              <a:rPr lang="en-US" sz="1800" dirty="0">
                <a:cs typeface="+mj-cs"/>
              </a:rPr>
              <a:t>)</a:t>
            </a:r>
          </a:p>
          <a:p>
            <a:r>
              <a:rPr lang="en-US" sz="1800" dirty="0">
                <a:cs typeface="+mj-cs"/>
              </a:rPr>
              <a:t>                    {</a:t>
            </a:r>
          </a:p>
          <a:p>
            <a:r>
              <a:rPr lang="en-US" sz="1800" dirty="0">
                <a:cs typeface="+mj-cs"/>
              </a:rPr>
              <a:t>                        form2.labelmonth.Text = month[</a:t>
            </a:r>
            <a:r>
              <a:rPr lang="en-US" sz="1800" dirty="0" err="1">
                <a:cs typeface="+mj-cs"/>
              </a:rPr>
              <a:t>i</a:t>
            </a:r>
            <a:r>
              <a:rPr lang="en-US" sz="1800" dirty="0">
                <a:cs typeface="+mj-cs"/>
              </a:rPr>
              <a:t> - 1];</a:t>
            </a:r>
          </a:p>
          <a:p>
            <a:r>
              <a:rPr lang="en-US" sz="1800" dirty="0">
                <a:cs typeface="+mj-cs"/>
              </a:rPr>
              <a:t>                        </a:t>
            </a:r>
            <a:r>
              <a:rPr lang="en-US" sz="1800" dirty="0" err="1">
                <a:cs typeface="+mj-cs"/>
              </a:rPr>
              <a:t>month_in</a:t>
            </a:r>
            <a:r>
              <a:rPr lang="en-US" sz="1800" dirty="0">
                <a:cs typeface="+mj-cs"/>
              </a:rPr>
              <a:t> = month[</a:t>
            </a:r>
            <a:r>
              <a:rPr lang="en-US" sz="1800" dirty="0" err="1">
                <a:cs typeface="+mj-cs"/>
              </a:rPr>
              <a:t>i</a:t>
            </a:r>
            <a:r>
              <a:rPr lang="en-US" sz="1800" dirty="0">
                <a:cs typeface="+mj-cs"/>
              </a:rPr>
              <a:t> - 1];</a:t>
            </a:r>
          </a:p>
          <a:p>
            <a:r>
              <a:rPr lang="en-US" sz="1800" dirty="0">
                <a:cs typeface="+mj-cs"/>
              </a:rPr>
              <a:t>                    }</a:t>
            </a:r>
          </a:p>
          <a:p>
            <a:r>
              <a:rPr lang="en-US" sz="1800" dirty="0">
                <a:cs typeface="+mj-cs"/>
              </a:rPr>
              <a:t>                </a:t>
            </a:r>
            <a:r>
              <a:rPr lang="en-US" sz="1800" dirty="0" smtClean="0">
                <a:cs typeface="+mj-cs"/>
              </a:rPr>
              <a:t>}</a:t>
            </a:r>
            <a:endParaRPr lang="en-US" sz="18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7965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550</TotalTime>
  <Words>1323</Words>
  <Application>Microsoft Office PowerPoint</Application>
  <PresentationFormat>แบบจอกว้าง</PresentationFormat>
  <Paragraphs>169</Paragraphs>
  <Slides>27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11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27</vt:i4>
      </vt:variant>
    </vt:vector>
  </HeadingPairs>
  <TitlesOfParts>
    <vt:vector size="40" baseType="lpstr">
      <vt:lpstr>맑은 고딕</vt:lpstr>
      <vt:lpstr>Angsana New</vt:lpstr>
      <vt:lpstr>Arial</vt:lpstr>
      <vt:lpstr>Calibri</vt:lpstr>
      <vt:lpstr>Calibri Light</vt:lpstr>
      <vt:lpstr>Cordia New</vt:lpstr>
      <vt:lpstr>HY그래픽M</vt:lpstr>
      <vt:lpstr>IrisUPC</vt:lpstr>
      <vt:lpstr>JS Kobori Allcaps</vt:lpstr>
      <vt:lpstr>Trebuchet MS</vt:lpstr>
      <vt:lpstr>Wingdings 3</vt:lpstr>
      <vt:lpstr>เหลี่ยมเพชร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form3.Show();                              var node_out1 = new start_MonthOutAll                 {                     Number = Convert.ToString(0),                 };                 SetResponse node1 = await client.SetTaskAsync($"Start_OutAll:{month_out}", node_out1);                 var node_out2 = new start_MonthOutEat                 {                     Number = Convert.ToString(0),                 };                 SetResponse node2 = await client.SetTaskAsync($"Start_OutEat:{month_out}", node_out2);                 var node_out3 = new start_MonthOutEat                 {                     Number = Convert.ToString(0),                 };                 SetResponse node3 = await client.SetTaskAsync($"Start_OutEdu:{month_out}", node_out3);                 var node_out4 = new start_MonthOutEat                 {                     Number = Convert.ToString(0),                 };                 SetResponse node4 = await client.SetTaskAsync($"Start_OutEtc:{month_out}", node_out4);             }         }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ทันทีที่รายจ่ายเปิดโปรแกรมจะทำการสร้างตารางแสดงรายละเอียดต่าง ๆ รอไว้ ส่วน try ทั้ง 4 นั้นจะรับข้อมูลจากฐานข้อมูลได้แก่ จำนวนรายจ่ายทั้งหมดของเดือน จำนวนรายจ่ายของอุปโภคทั้งหมดของเดือน จำนวนรายจ่ายของการศึกษาทั้งหมดของเดือนและ จำนวนรายจ่ายของจิปาถะทั้งหมดของเดือนตามลำดับ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Krittidej Pengtee</dc:creator>
  <cp:lastModifiedBy>นนทกร รุ่งจรัสศิริ</cp:lastModifiedBy>
  <cp:revision>63</cp:revision>
  <dcterms:created xsi:type="dcterms:W3CDTF">2020-02-23T06:18:21Z</dcterms:created>
  <dcterms:modified xsi:type="dcterms:W3CDTF">2020-03-10T07:34:41Z</dcterms:modified>
</cp:coreProperties>
</file>